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2" r:id="rId14"/>
    <p:sldId id="269" r:id="rId15"/>
    <p:sldId id="275" r:id="rId16"/>
    <p:sldId id="277" r:id="rId17"/>
    <p:sldId id="273" r:id="rId18"/>
    <p:sldId id="280" r:id="rId19"/>
    <p:sldId id="278" r:id="rId20"/>
    <p:sldId id="296" r:id="rId21"/>
    <p:sldId id="292" r:id="rId22"/>
    <p:sldId id="281" r:id="rId23"/>
    <p:sldId id="270" r:id="rId24"/>
    <p:sldId id="282" r:id="rId25"/>
    <p:sldId id="283" r:id="rId26"/>
    <p:sldId id="271" r:id="rId27"/>
    <p:sldId id="291" r:id="rId28"/>
    <p:sldId id="297" r:id="rId29"/>
    <p:sldId id="284" r:id="rId30"/>
    <p:sldId id="285" r:id="rId31"/>
    <p:sldId id="286" r:id="rId32"/>
    <p:sldId id="287" r:id="rId33"/>
    <p:sldId id="288" r:id="rId34"/>
    <p:sldId id="289" r:id="rId35"/>
    <p:sldId id="290" r:id="rId36"/>
    <p:sldId id="295"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FB0D8F8B-8EA6-415A-87B0-F41E90E29C35}" type="datetimeFigureOut">
              <a:rPr lang="en-US" smtClean="0"/>
              <a:t>4/23/2014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7580C2BE-5205-4340-ABB5-88C247F3FC92}" type="slidenum">
              <a:rPr lang="en-US" smtClean="0"/>
              <a:t>‹#›</a:t>
            </a:fld>
            <a:endParaRPr lang="en-US"/>
          </a:p>
        </p:txBody>
      </p:sp>
    </p:spTree>
    <p:extLst>
      <p:ext uri="{BB962C8B-B14F-4D97-AF65-F5344CB8AC3E}">
        <p14:creationId xmlns:p14="http://schemas.microsoft.com/office/powerpoint/2010/main" val="14986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669EBC3-3DD9-460F-AF7B-6527F3680756}" type="datetime1">
              <a:rPr lang="en-US" smtClean="0"/>
              <a:t>4/23/2014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Felice D. Billups, EdD.,  NERA Webinar Presentation</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778A05-86B9-49C6-BAD2-684170B972DC}" type="datetime1">
              <a:rPr lang="en-US" smtClean="0"/>
              <a:t>4/23/2014</a:t>
            </a:fld>
            <a:endParaRPr lang="en-US"/>
          </a:p>
        </p:txBody>
      </p:sp>
      <p:sp>
        <p:nvSpPr>
          <p:cNvPr id="5" name="Footer Placeholder 4"/>
          <p:cNvSpPr>
            <a:spLocks noGrp="1"/>
          </p:cNvSpPr>
          <p:nvPr>
            <p:ph type="ftr" sz="quarter" idx="11"/>
          </p:nvPr>
        </p:nvSpPr>
        <p:spPr/>
        <p:txBody>
          <a:bodyPr/>
          <a:lstStyle>
            <a:extLst/>
          </a:lstStyle>
          <a:p>
            <a:r>
              <a:rPr lang="en-US" smtClean="0"/>
              <a:t>Felice D. Billups, EdD.,  NERA Webinar Presentation</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BBAB72-9636-437D-9961-78A25CD18490}" type="datetime1">
              <a:rPr lang="en-US" smtClean="0"/>
              <a:t>4/23/2014</a:t>
            </a:fld>
            <a:endParaRPr lang="en-US"/>
          </a:p>
        </p:txBody>
      </p:sp>
      <p:sp>
        <p:nvSpPr>
          <p:cNvPr id="5" name="Footer Placeholder 4"/>
          <p:cNvSpPr>
            <a:spLocks noGrp="1"/>
          </p:cNvSpPr>
          <p:nvPr>
            <p:ph type="ftr" sz="quarter" idx="11"/>
          </p:nvPr>
        </p:nvSpPr>
        <p:spPr/>
        <p:txBody>
          <a:bodyPr/>
          <a:lstStyle>
            <a:extLst/>
          </a:lstStyle>
          <a:p>
            <a:r>
              <a:rPr lang="en-US" smtClean="0"/>
              <a:t>Felice D. Billups, EdD.,  NERA Webinar Presentation</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BE53-5212-43E4-B7E3-AC0A591DC1EB}" type="datetime1">
              <a:rPr lang="en-US" smtClean="0"/>
              <a:t>4/23/2014</a:t>
            </a:fld>
            <a:endParaRPr lang="en-US"/>
          </a:p>
        </p:txBody>
      </p:sp>
      <p:sp>
        <p:nvSpPr>
          <p:cNvPr id="5" name="Footer Placeholder 4"/>
          <p:cNvSpPr>
            <a:spLocks noGrp="1"/>
          </p:cNvSpPr>
          <p:nvPr>
            <p:ph type="ftr" sz="quarter" idx="11"/>
          </p:nvPr>
        </p:nvSpPr>
        <p:spPr/>
        <p:txBody>
          <a:bodyPr/>
          <a:lstStyle>
            <a:extLst/>
          </a:lstStyle>
          <a:p>
            <a:r>
              <a:rPr lang="en-US" smtClean="0"/>
              <a:t>Felice D. Billups, EdD.,  NERA Webinar Presentation</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405C2FC-787A-4E8B-9415-A6AA951E17CA}" type="datetime1">
              <a:rPr lang="en-US" smtClean="0"/>
              <a:t>4/23/2014</a:t>
            </a:fld>
            <a:endParaRPr lang="en-US"/>
          </a:p>
        </p:txBody>
      </p:sp>
      <p:sp>
        <p:nvSpPr>
          <p:cNvPr id="5" name="Footer Placeholder 4"/>
          <p:cNvSpPr>
            <a:spLocks noGrp="1"/>
          </p:cNvSpPr>
          <p:nvPr>
            <p:ph type="ftr" sz="quarter" idx="11"/>
          </p:nvPr>
        </p:nvSpPr>
        <p:spPr/>
        <p:txBody>
          <a:bodyPr/>
          <a:lstStyle>
            <a:extLst/>
          </a:lstStyle>
          <a:p>
            <a:r>
              <a:rPr lang="en-US" smtClean="0"/>
              <a:t>Felice D. Billups, EdD.,  NERA Webinar Presentation</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E7CE0A-C827-46BE-A8A2-743157374736}" type="datetime1">
              <a:rPr lang="en-US" smtClean="0"/>
              <a:t>4/23/2014</a:t>
            </a:fld>
            <a:endParaRPr lang="en-US"/>
          </a:p>
        </p:txBody>
      </p:sp>
      <p:sp>
        <p:nvSpPr>
          <p:cNvPr id="6" name="Footer Placeholder 5"/>
          <p:cNvSpPr>
            <a:spLocks noGrp="1"/>
          </p:cNvSpPr>
          <p:nvPr>
            <p:ph type="ftr" sz="quarter" idx="11"/>
          </p:nvPr>
        </p:nvSpPr>
        <p:spPr/>
        <p:txBody>
          <a:bodyPr/>
          <a:lstStyle>
            <a:extLst/>
          </a:lstStyle>
          <a:p>
            <a:r>
              <a:rPr lang="en-US" smtClean="0"/>
              <a:t>Felice D. Billups, EdD.,  NERA Webinar Presentation</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260FB2-A9D5-40DB-8929-B0C212051417}" type="datetime1">
              <a:rPr lang="en-US" smtClean="0"/>
              <a:t>4/23/2014</a:t>
            </a:fld>
            <a:endParaRPr lang="en-US"/>
          </a:p>
        </p:txBody>
      </p:sp>
      <p:sp>
        <p:nvSpPr>
          <p:cNvPr id="8" name="Footer Placeholder 7"/>
          <p:cNvSpPr>
            <a:spLocks noGrp="1"/>
          </p:cNvSpPr>
          <p:nvPr>
            <p:ph type="ftr" sz="quarter" idx="11"/>
          </p:nvPr>
        </p:nvSpPr>
        <p:spPr/>
        <p:txBody>
          <a:bodyPr/>
          <a:lstStyle>
            <a:extLst/>
          </a:lstStyle>
          <a:p>
            <a:r>
              <a:rPr lang="en-US" smtClean="0"/>
              <a:t>Felice D. Billups, EdD.,  NERA Webinar Presentation</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CFD1F78-A04B-4545-86D3-25EDCA219AB8}" type="datetime1">
              <a:rPr lang="en-US" smtClean="0"/>
              <a:t>4/23/2014</a:t>
            </a:fld>
            <a:endParaRPr lang="en-US"/>
          </a:p>
        </p:txBody>
      </p:sp>
      <p:sp>
        <p:nvSpPr>
          <p:cNvPr id="4" name="Footer Placeholder 3"/>
          <p:cNvSpPr>
            <a:spLocks noGrp="1"/>
          </p:cNvSpPr>
          <p:nvPr>
            <p:ph type="ftr" sz="quarter" idx="11"/>
          </p:nvPr>
        </p:nvSpPr>
        <p:spPr/>
        <p:txBody>
          <a:bodyPr/>
          <a:lstStyle>
            <a:extLst/>
          </a:lstStyle>
          <a:p>
            <a:r>
              <a:rPr lang="en-US" smtClean="0"/>
              <a:t>Felice D. Billups, EdD.,  NERA Webinar Presentation</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34FF06-7C5A-4D89-AC1F-6AC46ABF74F9}" type="datetime1">
              <a:rPr lang="en-US" smtClean="0"/>
              <a:t>4/23/2014</a:t>
            </a:fld>
            <a:endParaRPr lang="en-US"/>
          </a:p>
        </p:txBody>
      </p:sp>
      <p:sp>
        <p:nvSpPr>
          <p:cNvPr id="3" name="Footer Placeholder 2"/>
          <p:cNvSpPr>
            <a:spLocks noGrp="1"/>
          </p:cNvSpPr>
          <p:nvPr>
            <p:ph type="ftr" sz="quarter" idx="11"/>
          </p:nvPr>
        </p:nvSpPr>
        <p:spPr/>
        <p:txBody>
          <a:bodyPr/>
          <a:lstStyle>
            <a:extLst/>
          </a:lstStyle>
          <a:p>
            <a:r>
              <a:rPr lang="en-US" smtClean="0"/>
              <a:t>Felice D. Billups, EdD.,  NERA Webinar Presentation</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4A9653B-8F4C-49AB-A6F9-F18B2C0CF1A8}" type="datetime1">
              <a:rPr lang="en-US" smtClean="0"/>
              <a:t>4/23/2014</a:t>
            </a:fld>
            <a:endParaRPr lang="en-US"/>
          </a:p>
        </p:txBody>
      </p:sp>
      <p:sp>
        <p:nvSpPr>
          <p:cNvPr id="6" name="Footer Placeholder 5"/>
          <p:cNvSpPr>
            <a:spLocks noGrp="1"/>
          </p:cNvSpPr>
          <p:nvPr>
            <p:ph type="ftr" sz="quarter" idx="11"/>
          </p:nvPr>
        </p:nvSpPr>
        <p:spPr/>
        <p:txBody>
          <a:bodyPr/>
          <a:lstStyle>
            <a:extLst/>
          </a:lstStyle>
          <a:p>
            <a:r>
              <a:rPr lang="en-US" smtClean="0"/>
              <a:t>Felice D. Billups, EdD.,  NERA Webinar Presentation</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2078FD1-A77B-4DF1-9BF9-AE44F015CE8F}" type="datetime1">
              <a:rPr lang="en-US" smtClean="0"/>
              <a:t>4/23/2014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Felice D. Billups, EdD.,  NERA Webinar Presentation</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A0CB51-A746-4325-AAF8-DB68298E98FD}" type="datetime1">
              <a:rPr lang="en-US" smtClean="0"/>
              <a:t>4/23/2014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Felice D. Billups, </a:t>
            </a:r>
            <a:r>
              <a:rPr lang="en-US" dirty="0" err="1" smtClean="0"/>
              <a:t>EdD</a:t>
            </a:r>
            <a:r>
              <a:rPr lang="en-US" dirty="0" smtClean="0"/>
              <a:t>.,  NERA Webinar Presentation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fbillups@jw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smtClean="0"/>
              <a:t>QUALITATIVE DATA ANALYSIS</a:t>
            </a:r>
            <a:endParaRPr lang="en-US" sz="5400" dirty="0"/>
          </a:p>
        </p:txBody>
      </p:sp>
      <p:sp>
        <p:nvSpPr>
          <p:cNvPr id="3" name="Subtitle 2"/>
          <p:cNvSpPr>
            <a:spLocks noGrp="1"/>
          </p:cNvSpPr>
          <p:nvPr>
            <p:ph type="subTitle" idx="1"/>
          </p:nvPr>
        </p:nvSpPr>
        <p:spPr>
          <a:xfrm>
            <a:off x="2133600" y="3886199"/>
            <a:ext cx="6172200" cy="1066801"/>
          </a:xfrm>
        </p:spPr>
        <p:txBody>
          <a:bodyPr>
            <a:normAutofit/>
          </a:bodyPr>
          <a:lstStyle/>
          <a:p>
            <a:r>
              <a:rPr lang="en-US" b="1" dirty="0" smtClean="0">
                <a:solidFill>
                  <a:schemeClr val="accent1">
                    <a:lumMod val="75000"/>
                  </a:schemeClr>
                </a:solidFill>
              </a:rPr>
              <a:t>NERA Webinar Presentation</a:t>
            </a:r>
          </a:p>
          <a:p>
            <a:r>
              <a:rPr lang="en-US" b="1" dirty="0" smtClean="0">
                <a:solidFill>
                  <a:schemeClr val="accent1">
                    <a:lumMod val="75000"/>
                  </a:schemeClr>
                </a:solidFill>
              </a:rPr>
              <a:t>Felice D. Billups, Ed.D.</a:t>
            </a:r>
          </a:p>
          <a:p>
            <a:endParaRPr lang="en-US" dirty="0"/>
          </a:p>
        </p:txBody>
      </p:sp>
    </p:spTree>
    <p:extLst>
      <p:ext uri="{BB962C8B-B14F-4D97-AF65-F5344CB8AC3E}">
        <p14:creationId xmlns:p14="http://schemas.microsoft.com/office/powerpoint/2010/main" val="117220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What is raw data management?</a:t>
            </a:r>
          </a:p>
          <a:p>
            <a:pPr lvl="1"/>
            <a:r>
              <a:rPr lang="en-US" sz="2400" dirty="0" smtClean="0"/>
              <a:t>The process of preparing and organizing raw data into meaningful units of analysis:</a:t>
            </a:r>
          </a:p>
          <a:p>
            <a:pPr lvl="2"/>
            <a:r>
              <a:rPr lang="en-US" dirty="0" smtClean="0"/>
              <a:t>Text or audio data transformed into transcripts</a:t>
            </a:r>
          </a:p>
          <a:p>
            <a:pPr lvl="2"/>
            <a:r>
              <a:rPr lang="en-US" dirty="0" smtClean="0"/>
              <a:t>Image data transformed into videos, photos, charts</a:t>
            </a:r>
          </a:p>
          <a:p>
            <a:pPr lvl="2"/>
            <a:endParaRPr lang="en-US" dirty="0"/>
          </a:p>
          <a:p>
            <a:pPr marL="630936" lvl="2" indent="0">
              <a:buNone/>
            </a:pPr>
            <a:r>
              <a:rPr lang="en-US" sz="2400" dirty="0" smtClean="0"/>
              <a:t>As you review your data, you find that some of it is not usable or relevant to your study…</a:t>
            </a:r>
          </a:p>
        </p:txBody>
      </p:sp>
      <p:sp>
        <p:nvSpPr>
          <p:cNvPr id="3" name="Title 2"/>
          <p:cNvSpPr>
            <a:spLocks noGrp="1"/>
          </p:cNvSpPr>
          <p:nvPr>
            <p:ph type="title"/>
          </p:nvPr>
        </p:nvSpPr>
        <p:spPr/>
        <p:txBody>
          <a:bodyPr/>
          <a:lstStyle/>
          <a:p>
            <a:pPr algn="ctr"/>
            <a:r>
              <a:rPr lang="en-US" dirty="0" smtClean="0"/>
              <a:t>Step 1: Raw Data Management</a:t>
            </a:r>
            <a:endParaRPr lang="en-US"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495800"/>
            <a:ext cx="2194560" cy="164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03513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Raw Data Sample</a:t>
            </a:r>
            <a:endParaRPr lang="en-US" dirty="0"/>
          </a:p>
        </p:txBody>
      </p:sp>
      <p:sp>
        <p:nvSpPr>
          <p:cNvPr id="5" name="Text Placeholder 4"/>
          <p:cNvSpPr>
            <a:spLocks noGrp="1"/>
          </p:cNvSpPr>
          <p:nvPr>
            <p:ph type="body" idx="1"/>
          </p:nvPr>
        </p:nvSpPr>
        <p:spPr/>
        <p:txBody>
          <a:bodyPr>
            <a:normAutofit lnSpcReduction="10000"/>
          </a:bodyPr>
          <a:lstStyle/>
          <a:p>
            <a:r>
              <a:rPr lang="en-US" dirty="0" smtClean="0"/>
              <a:t>Transcript of Interview Data</a:t>
            </a:r>
            <a:endParaRPr lang="en-US" dirty="0"/>
          </a:p>
        </p:txBody>
      </p:sp>
      <p:sp>
        <p:nvSpPr>
          <p:cNvPr id="8" name="Text Placeholder 7"/>
          <p:cNvSpPr>
            <a:spLocks noGrp="1"/>
          </p:cNvSpPr>
          <p:nvPr>
            <p:ph type="body" sz="half" idx="3"/>
          </p:nvPr>
        </p:nvSpPr>
        <p:spPr/>
        <p:txBody>
          <a:bodyPr/>
          <a:lstStyle/>
          <a:p>
            <a:r>
              <a:rPr lang="en-US" dirty="0" smtClean="0"/>
              <a:t>Raw Data Overview</a:t>
            </a:r>
            <a:endParaRPr lang="en-US" dirty="0"/>
          </a:p>
        </p:txBody>
      </p:sp>
      <p:sp>
        <p:nvSpPr>
          <p:cNvPr id="3" name="Content Placeholder 2"/>
          <p:cNvSpPr>
            <a:spLocks noGrp="1"/>
          </p:cNvSpPr>
          <p:nvPr>
            <p:ph sz="quarter" idx="2"/>
          </p:nvPr>
        </p:nvSpPr>
        <p:spPr/>
        <p:txBody>
          <a:bodyPr>
            <a:normAutofit fontScale="55000" lnSpcReduction="20000"/>
          </a:bodyPr>
          <a:lstStyle/>
          <a:p>
            <a:r>
              <a:rPr lang="en-US" sz="2000" dirty="0"/>
              <a:t>I always wanted to get my doctorate but I never felt I had the time; then I reached a point in my career where I saw that without the credentials, I would never advance to the types of positions I aspired to..but I doubted I could do the work.  I wasn’t sure I could go back to school after so much time. And did I have the time, with working and a family? These were the things I struggled with as I looked for the right program.</a:t>
            </a:r>
          </a:p>
          <a:p>
            <a:r>
              <a:rPr lang="en-US" sz="2000" b="1" dirty="0">
                <a:solidFill>
                  <a:srgbClr val="7030A0"/>
                </a:solidFill>
              </a:rPr>
              <a:t>Um, .</a:t>
            </a:r>
            <a:r>
              <a:rPr lang="en-US" sz="2000" dirty="0">
                <a:solidFill>
                  <a:srgbClr val="7030A0"/>
                </a:solidFill>
              </a:rPr>
              <a:t>.</a:t>
            </a:r>
            <a:r>
              <a:rPr lang="en-US" sz="2000" dirty="0"/>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p>
          <a:p>
            <a:r>
              <a:rPr lang="en-US" sz="2000" b="1" dirty="0">
                <a:solidFill>
                  <a:srgbClr val="7030A0"/>
                </a:solidFill>
              </a:rPr>
              <a:t>I can’t think of a particular example right now…</a:t>
            </a:r>
          </a:p>
          <a:p>
            <a:endParaRPr lang="en-US" sz="2000" b="1" dirty="0">
              <a:solidFill>
                <a:srgbClr val="7030A0"/>
              </a:solidFill>
            </a:endParaRPr>
          </a:p>
        </p:txBody>
      </p:sp>
      <p:sp>
        <p:nvSpPr>
          <p:cNvPr id="7" name="Content Placeholder 6"/>
          <p:cNvSpPr>
            <a:spLocks noGrp="1"/>
          </p:cNvSpPr>
          <p:nvPr>
            <p:ph sz="quarter" idx="4"/>
          </p:nvPr>
        </p:nvSpPr>
        <p:spPr/>
        <p:txBody>
          <a:bodyPr/>
          <a:lstStyle/>
          <a:p>
            <a:r>
              <a:rPr lang="en-US" dirty="0" smtClean="0"/>
              <a:t>Are some portions of this transcript unusable or irrelevant? (</a:t>
            </a:r>
            <a:r>
              <a:rPr lang="en-US" dirty="0" smtClean="0">
                <a:solidFill>
                  <a:srgbClr val="7030A0"/>
                </a:solidFill>
              </a:rPr>
              <a:t>purple)</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763789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3200" dirty="0" smtClean="0"/>
              <a:t>Get a sense of the data holistically, read several times (immersion)</a:t>
            </a:r>
          </a:p>
          <a:p>
            <a:r>
              <a:rPr lang="en-US" sz="3200" dirty="0" smtClean="0"/>
              <a:t>Classify and categorize repeatedly, allowing for deeper immersion</a:t>
            </a:r>
          </a:p>
          <a:p>
            <a:r>
              <a:rPr lang="en-US" sz="3200" dirty="0" smtClean="0"/>
              <a:t>Write notes in the margins (memoing)</a:t>
            </a:r>
          </a:p>
          <a:p>
            <a:r>
              <a:rPr lang="en-US" sz="3200" dirty="0" smtClean="0"/>
              <a:t>Preliminary classification schemes emerge, categorize raw data into groupings (chunking)</a:t>
            </a:r>
            <a:endParaRPr lang="en-US" sz="3200" dirty="0"/>
          </a:p>
        </p:txBody>
      </p:sp>
      <p:sp>
        <p:nvSpPr>
          <p:cNvPr id="7" name="Title 6"/>
          <p:cNvSpPr>
            <a:spLocks noGrp="1"/>
          </p:cNvSpPr>
          <p:nvPr>
            <p:ph type="title"/>
          </p:nvPr>
        </p:nvSpPr>
        <p:spPr/>
        <p:txBody>
          <a:bodyPr/>
          <a:lstStyle/>
          <a:p>
            <a:pPr algn="ctr"/>
            <a:r>
              <a:rPr lang="en-US" dirty="0" smtClean="0"/>
              <a:t>Step II: Data Reduction I</a:t>
            </a:r>
            <a:endParaRPr lang="en-US" dirty="0"/>
          </a:p>
        </p:txBody>
      </p:sp>
      <p:sp>
        <p:nvSpPr>
          <p:cNvPr id="2" name="Footer Placeholder 1"/>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4629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800" dirty="0" smtClean="0"/>
              <a:t>Develop an initial sense of usable data and the general categories you will create</a:t>
            </a:r>
          </a:p>
          <a:p>
            <a:r>
              <a:rPr lang="en-US" sz="2800" dirty="0" smtClean="0"/>
              <a:t>Preliminary set of codes developed, cluster raw data into units that share similar meanings or qualities</a:t>
            </a:r>
          </a:p>
          <a:p>
            <a:r>
              <a:rPr lang="en-US" sz="2800" dirty="0" smtClean="0"/>
              <a:t>Create initial code list or master code book</a:t>
            </a:r>
            <a:endParaRPr lang="en-US" sz="2800" dirty="0"/>
          </a:p>
        </p:txBody>
      </p:sp>
      <p:sp>
        <p:nvSpPr>
          <p:cNvPr id="3" name="Title 2"/>
          <p:cNvSpPr>
            <a:spLocks noGrp="1"/>
          </p:cNvSpPr>
          <p:nvPr>
            <p:ph type="title"/>
          </p:nvPr>
        </p:nvSpPr>
        <p:spPr/>
        <p:txBody>
          <a:bodyPr/>
          <a:lstStyle/>
          <a:p>
            <a:pPr algn="ctr"/>
            <a:r>
              <a:rPr lang="en-US" dirty="0" smtClean="0"/>
              <a:t>Winnowing</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82352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Chunks-Clusters Sample</a:t>
            </a:r>
            <a:endParaRPr lang="en-US" dirty="0"/>
          </a:p>
        </p:txBody>
      </p:sp>
      <p:sp>
        <p:nvSpPr>
          <p:cNvPr id="5" name="Text Placeholder 4"/>
          <p:cNvSpPr>
            <a:spLocks noGrp="1"/>
          </p:cNvSpPr>
          <p:nvPr>
            <p:ph type="body" idx="1"/>
          </p:nvPr>
        </p:nvSpPr>
        <p:spPr>
          <a:xfrm>
            <a:off x="457200" y="5715000"/>
            <a:ext cx="4040188" cy="533400"/>
          </a:xfrm>
        </p:spPr>
        <p:txBody>
          <a:bodyPr>
            <a:normAutofit fontScale="85000" lnSpcReduction="10000"/>
          </a:bodyPr>
          <a:lstStyle/>
          <a:p>
            <a:r>
              <a:rPr lang="en-US" dirty="0" smtClean="0"/>
              <a:t>Transcript of Interview Data</a:t>
            </a:r>
            <a:endParaRPr lang="en-US" dirty="0"/>
          </a:p>
        </p:txBody>
      </p:sp>
      <p:sp>
        <p:nvSpPr>
          <p:cNvPr id="6" name="Text Placeholder 5"/>
          <p:cNvSpPr>
            <a:spLocks noGrp="1"/>
          </p:cNvSpPr>
          <p:nvPr>
            <p:ph type="body" sz="half" idx="3"/>
          </p:nvPr>
        </p:nvSpPr>
        <p:spPr>
          <a:xfrm>
            <a:off x="4645026" y="5715000"/>
            <a:ext cx="4041775" cy="533400"/>
          </a:xfrm>
        </p:spPr>
        <p:txBody>
          <a:bodyPr/>
          <a:lstStyle/>
          <a:p>
            <a:r>
              <a:rPr lang="en-US" dirty="0" smtClean="0"/>
              <a:t>Chunking? Clusters?</a:t>
            </a:r>
            <a:endParaRPr lang="en-US" dirty="0"/>
          </a:p>
        </p:txBody>
      </p:sp>
      <p:sp>
        <p:nvSpPr>
          <p:cNvPr id="3" name="Content Placeholder 2"/>
          <p:cNvSpPr>
            <a:spLocks noGrp="1"/>
          </p:cNvSpPr>
          <p:nvPr>
            <p:ph sz="quarter" idx="2"/>
          </p:nvPr>
        </p:nvSpPr>
        <p:spPr>
          <a:xfrm>
            <a:off x="457200" y="1143000"/>
            <a:ext cx="4040188" cy="4495800"/>
          </a:xfrm>
        </p:spPr>
        <p:txBody>
          <a:bodyPr>
            <a:noAutofit/>
          </a:bodyPr>
          <a:lstStyle/>
          <a:p>
            <a:r>
              <a:rPr lang="en-US" sz="1200" b="1" dirty="0" smtClean="0">
                <a:solidFill>
                  <a:srgbClr val="FF0000"/>
                </a:solidFill>
              </a:rPr>
              <a:t>I always wanted to get my </a:t>
            </a:r>
            <a:r>
              <a:rPr lang="en-US" sz="1200" b="1" dirty="0" smtClean="0">
                <a:solidFill>
                  <a:srgbClr val="00B0F0"/>
                </a:solidFill>
              </a:rPr>
              <a:t>doctorate but I never felt I had the time; </a:t>
            </a:r>
            <a:r>
              <a:rPr lang="en-US" sz="1200" b="1" dirty="0" smtClean="0">
                <a:solidFill>
                  <a:srgbClr val="FF0000"/>
                </a:solidFill>
              </a:rPr>
              <a:t>then I reached a point in my career where I saw that without the credentials, I would never advance to the types of positions I aspired to..</a:t>
            </a:r>
            <a:r>
              <a:rPr lang="en-US" sz="1200" b="1" dirty="0" smtClean="0">
                <a:solidFill>
                  <a:srgbClr val="00B0F0"/>
                </a:solidFill>
              </a:rPr>
              <a:t>but I doubted I could do the work.  I wasn’t sure I could go back to school after so much time. And did I have the time, with working and a family? These were the things I struggled with as I looked for the right program</a:t>
            </a:r>
            <a:r>
              <a:rPr lang="en-US" sz="1200" b="1" dirty="0" smtClean="0"/>
              <a:t>.</a:t>
            </a:r>
          </a:p>
          <a:p>
            <a:r>
              <a:rPr lang="en-US" sz="1200" dirty="0"/>
              <a:t>-</a:t>
            </a:r>
            <a:r>
              <a:rPr lang="en-US" sz="1200" b="1" dirty="0" smtClean="0">
                <a:solidFill>
                  <a:srgbClr val="00B050"/>
                </a:solidFill>
              </a:rPr>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r>
              <a:rPr lang="en-US" sz="1200" dirty="0" smtClean="0"/>
              <a:t>!</a:t>
            </a:r>
          </a:p>
        </p:txBody>
      </p:sp>
      <p:sp>
        <p:nvSpPr>
          <p:cNvPr id="7" name="Content Placeholder 6"/>
          <p:cNvSpPr>
            <a:spLocks noGrp="1"/>
          </p:cNvSpPr>
          <p:nvPr>
            <p:ph sz="quarter" idx="4"/>
          </p:nvPr>
        </p:nvSpPr>
        <p:spPr/>
        <p:txBody>
          <a:bodyPr/>
          <a:lstStyle/>
          <a:p>
            <a:r>
              <a:rPr lang="en-US" dirty="0" smtClean="0"/>
              <a:t>Which sections of data are broadly similar? (</a:t>
            </a:r>
            <a:r>
              <a:rPr lang="en-US" dirty="0" smtClean="0">
                <a:solidFill>
                  <a:srgbClr val="FF0000"/>
                </a:solidFill>
              </a:rPr>
              <a:t>red for credentials, </a:t>
            </a:r>
            <a:r>
              <a:rPr lang="en-US" dirty="0" smtClean="0">
                <a:solidFill>
                  <a:srgbClr val="00B0F0"/>
                </a:solidFill>
              </a:rPr>
              <a:t>blue for personal struggles, </a:t>
            </a:r>
            <a:r>
              <a:rPr lang="en-US" dirty="0" smtClean="0">
                <a:solidFill>
                  <a:srgbClr val="00B050"/>
                </a:solidFill>
              </a:rPr>
              <a:t>green for shift in identity)</a:t>
            </a:r>
            <a:endParaRPr lang="en-US" dirty="0"/>
          </a:p>
          <a:p>
            <a:r>
              <a:rPr lang="en-US" dirty="0" smtClean="0"/>
              <a:t>Which ‘chunks’ can be clustered together to relate to a broad coding scheme? </a:t>
            </a:r>
          </a:p>
          <a:p>
            <a:pPr lvl="1"/>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20897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endParaRPr lang="en-US" dirty="0" smtClean="0"/>
          </a:p>
          <a:p>
            <a:pPr lvl="1"/>
            <a:r>
              <a:rPr lang="en-US" dirty="0" smtClean="0"/>
              <a:t>The process of reducing data from chunks into clusters and codes to make meaning of that data:</a:t>
            </a:r>
          </a:p>
          <a:p>
            <a:pPr lvl="1"/>
            <a:endParaRPr lang="en-US" dirty="0" smtClean="0"/>
          </a:p>
          <a:p>
            <a:pPr lvl="2"/>
            <a:r>
              <a:rPr lang="en-US" dirty="0" smtClean="0"/>
              <a:t>Chunks of data that are similar begin to lead to initial clusters and coding</a:t>
            </a:r>
          </a:p>
          <a:p>
            <a:pPr lvl="3"/>
            <a:r>
              <a:rPr lang="en-US" dirty="0"/>
              <a:t>Clusters – assigning </a:t>
            </a:r>
            <a:r>
              <a:rPr lang="en-US" dirty="0" smtClean="0"/>
              <a:t>chunks </a:t>
            </a:r>
            <a:r>
              <a:rPr lang="en-US" dirty="0"/>
              <a:t>of </a:t>
            </a:r>
            <a:r>
              <a:rPr lang="en-US" dirty="0" smtClean="0"/>
              <a:t>similarly labeled data </a:t>
            </a:r>
            <a:r>
              <a:rPr lang="en-US" dirty="0"/>
              <a:t>into clusters and assigning preliminary </a:t>
            </a:r>
            <a:r>
              <a:rPr lang="en-US" dirty="0" smtClean="0"/>
              <a:t>codes</a:t>
            </a:r>
            <a:endParaRPr lang="en-US" dirty="0"/>
          </a:p>
          <a:p>
            <a:pPr lvl="3"/>
            <a:r>
              <a:rPr lang="en-US" dirty="0" smtClean="0"/>
              <a:t>Codes – refining, developing code books, labeling codes, creating codes through 2-3 cycles</a:t>
            </a:r>
          </a:p>
          <a:p>
            <a:pPr lvl="2"/>
            <a:endParaRPr lang="en-US" dirty="0" smtClean="0"/>
          </a:p>
        </p:txBody>
      </p:sp>
      <p:sp>
        <p:nvSpPr>
          <p:cNvPr id="2" name="Title 1"/>
          <p:cNvSpPr>
            <a:spLocks noGrp="1"/>
          </p:cNvSpPr>
          <p:nvPr>
            <p:ph type="title"/>
          </p:nvPr>
        </p:nvSpPr>
        <p:spPr/>
        <p:txBody>
          <a:bodyPr/>
          <a:lstStyle/>
          <a:p>
            <a:pPr algn="ctr"/>
            <a:r>
              <a:rPr lang="en-US" dirty="0" smtClean="0"/>
              <a:t>Step II: Data Reduction II</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59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Initial coding may include as many as 30 categories</a:t>
            </a:r>
          </a:p>
          <a:p>
            <a:r>
              <a:rPr lang="en-US" sz="3200" dirty="0" smtClean="0"/>
              <a:t>Reduce codes once, probably twice</a:t>
            </a:r>
          </a:p>
          <a:p>
            <a:r>
              <a:rPr lang="en-US" sz="3200" dirty="0" smtClean="0"/>
              <a:t>Reduce again to and refine to codes that are mutually exclusive and include all raw data that was identified as usable</a:t>
            </a:r>
          </a:p>
        </p:txBody>
      </p:sp>
      <p:sp>
        <p:nvSpPr>
          <p:cNvPr id="2" name="Title 1"/>
          <p:cNvSpPr>
            <a:spLocks noGrp="1"/>
          </p:cNvSpPr>
          <p:nvPr>
            <p:ph type="title"/>
          </p:nvPr>
        </p:nvSpPr>
        <p:spPr/>
        <p:txBody>
          <a:bodyPr/>
          <a:lstStyle/>
          <a:p>
            <a:pPr algn="ctr"/>
            <a:r>
              <a:rPr lang="en-US" dirty="0" smtClean="0"/>
              <a:t>Coding Process</a:t>
            </a:r>
            <a:endParaRPr lang="en-US" dirty="0"/>
          </a:p>
        </p:txBody>
      </p:sp>
      <p:sp>
        <p:nvSpPr>
          <p:cNvPr id="4" name="Documents"/>
          <p:cNvSpPr>
            <a:spLocks noEditPoints="1" noChangeArrowheads="1"/>
          </p:cNvSpPr>
          <p:nvPr/>
        </p:nvSpPr>
        <p:spPr bwMode="auto">
          <a:xfrm>
            <a:off x="6848475" y="4724400"/>
            <a:ext cx="1352550"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5" name="Footer Placeholder 4"/>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61145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Priori</a:t>
            </a:r>
          </a:p>
          <a:p>
            <a:pPr lvl="1"/>
            <a:r>
              <a:rPr lang="en-US" dirty="0" smtClean="0"/>
              <a:t>Codes derived from literature, theoretical frames</a:t>
            </a:r>
          </a:p>
          <a:p>
            <a:pPr lvl="1"/>
            <a:endParaRPr lang="en-US" dirty="0" smtClean="0"/>
          </a:p>
          <a:p>
            <a:pPr lvl="1"/>
            <a:endParaRPr lang="en-US" dirty="0"/>
          </a:p>
          <a:p>
            <a:r>
              <a:rPr lang="en-US" dirty="0" smtClean="0"/>
              <a:t>In Vivo (inductive or grounded)</a:t>
            </a:r>
            <a:endParaRPr lang="en-US" dirty="0"/>
          </a:p>
          <a:p>
            <a:pPr lvl="1"/>
            <a:r>
              <a:rPr lang="en-US" dirty="0"/>
              <a:t>Codes derived </a:t>
            </a:r>
            <a:r>
              <a:rPr lang="en-US" dirty="0" smtClean="0"/>
              <a:t>from the data by using code names drawn from participant quotes or interpretation of the data</a:t>
            </a:r>
          </a:p>
          <a:p>
            <a:pPr lvl="2"/>
            <a:r>
              <a:rPr lang="en-US" dirty="0" smtClean="0"/>
              <a:t>“Its like magic” is a phrase that could form the basis for a code category</a:t>
            </a:r>
            <a:endParaRPr lang="en-US" dirty="0"/>
          </a:p>
          <a:p>
            <a:pPr marL="393192" lvl="1" indent="0">
              <a:buNone/>
            </a:pPr>
            <a:endParaRPr lang="en-US" dirty="0"/>
          </a:p>
        </p:txBody>
      </p:sp>
      <p:sp>
        <p:nvSpPr>
          <p:cNvPr id="3" name="Title 2"/>
          <p:cNvSpPr>
            <a:spLocks noGrp="1"/>
          </p:cNvSpPr>
          <p:nvPr>
            <p:ph type="title"/>
          </p:nvPr>
        </p:nvSpPr>
        <p:spPr/>
        <p:txBody>
          <a:bodyPr/>
          <a:lstStyle/>
          <a:p>
            <a:pPr algn="ctr"/>
            <a:r>
              <a:rPr lang="en-US" dirty="0" smtClean="0"/>
              <a:t>A Priori or In Vivo Codes</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19110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Descriptive to Interpretative to Pattern Coding</a:t>
            </a:r>
          </a:p>
          <a:p>
            <a:pPr lvl="1"/>
            <a:r>
              <a:rPr lang="en-US" dirty="0" smtClean="0"/>
              <a:t>Moves from summary to meaning to explanation</a:t>
            </a:r>
          </a:p>
          <a:p>
            <a:r>
              <a:rPr lang="en-US" b="1" dirty="0" smtClean="0">
                <a:solidFill>
                  <a:schemeClr val="accent1">
                    <a:lumMod val="75000"/>
                  </a:schemeClr>
                </a:solidFill>
              </a:rPr>
              <a:t>OR</a:t>
            </a:r>
          </a:p>
          <a:p>
            <a:r>
              <a:rPr lang="en-US" dirty="0" smtClean="0"/>
              <a:t>Open </a:t>
            </a:r>
            <a:r>
              <a:rPr lang="en-US" dirty="0"/>
              <a:t> </a:t>
            </a:r>
            <a:r>
              <a:rPr lang="en-US" dirty="0" smtClean="0"/>
              <a:t>to Axial to Selective Coding</a:t>
            </a:r>
          </a:p>
          <a:p>
            <a:pPr lvl="1"/>
            <a:r>
              <a:rPr lang="en-US" dirty="0" smtClean="0"/>
              <a:t>Moves from initial theory to developing relationships between codes for emerging theory</a:t>
            </a:r>
          </a:p>
          <a:p>
            <a:r>
              <a:rPr lang="en-US" b="1" dirty="0" smtClean="0">
                <a:solidFill>
                  <a:schemeClr val="accent1">
                    <a:lumMod val="75000"/>
                  </a:schemeClr>
                </a:solidFill>
              </a:rPr>
              <a:t>OR</a:t>
            </a:r>
          </a:p>
          <a:p>
            <a:r>
              <a:rPr lang="en-US" dirty="0" smtClean="0"/>
              <a:t>First cycle to second cycle coding</a:t>
            </a:r>
          </a:p>
          <a:p>
            <a:pPr lvl="1"/>
            <a:r>
              <a:rPr lang="en-US" dirty="0" smtClean="0"/>
              <a:t>Moving from describing the data units to inferring meaning</a:t>
            </a:r>
            <a:endParaRPr lang="en-US" dirty="0"/>
          </a:p>
        </p:txBody>
      </p:sp>
      <p:sp>
        <p:nvSpPr>
          <p:cNvPr id="2" name="Title 1"/>
          <p:cNvSpPr>
            <a:spLocks noGrp="1"/>
          </p:cNvSpPr>
          <p:nvPr>
            <p:ph type="title"/>
          </p:nvPr>
        </p:nvSpPr>
        <p:spPr/>
        <p:txBody>
          <a:bodyPr/>
          <a:lstStyle/>
          <a:p>
            <a:pPr algn="ctr"/>
            <a:r>
              <a:rPr lang="en-US" dirty="0" smtClean="0"/>
              <a:t>Coding Levels</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654674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Coding Sample</a:t>
            </a:r>
            <a:endParaRPr lang="en-US" dirty="0"/>
          </a:p>
        </p:txBody>
      </p:sp>
      <p:sp>
        <p:nvSpPr>
          <p:cNvPr id="5" name="Text Placeholder 4"/>
          <p:cNvSpPr>
            <a:spLocks noGrp="1"/>
          </p:cNvSpPr>
          <p:nvPr>
            <p:ph type="body" idx="1"/>
          </p:nvPr>
        </p:nvSpPr>
        <p:spPr>
          <a:xfrm>
            <a:off x="457200" y="5715000"/>
            <a:ext cx="4040188" cy="609600"/>
          </a:xfrm>
        </p:spPr>
        <p:txBody>
          <a:bodyPr>
            <a:normAutofit fontScale="85000" lnSpcReduction="10000"/>
          </a:bodyPr>
          <a:lstStyle/>
          <a:p>
            <a:r>
              <a:rPr lang="en-US" dirty="0" smtClean="0"/>
              <a:t>Transcript of Interview Data</a:t>
            </a:r>
            <a:endParaRPr lang="en-US" dirty="0"/>
          </a:p>
        </p:txBody>
      </p:sp>
      <p:sp>
        <p:nvSpPr>
          <p:cNvPr id="6" name="Text Placeholder 5"/>
          <p:cNvSpPr>
            <a:spLocks noGrp="1"/>
          </p:cNvSpPr>
          <p:nvPr>
            <p:ph type="body" sz="half" idx="3"/>
          </p:nvPr>
        </p:nvSpPr>
        <p:spPr>
          <a:xfrm>
            <a:off x="4645026" y="5715000"/>
            <a:ext cx="4041775" cy="609600"/>
          </a:xfrm>
        </p:spPr>
        <p:txBody>
          <a:bodyPr>
            <a:normAutofit fontScale="85000" lnSpcReduction="10000"/>
          </a:bodyPr>
          <a:lstStyle/>
          <a:p>
            <a:r>
              <a:rPr lang="en-US" dirty="0" smtClean="0"/>
              <a:t>Chunking? Clusters? Coding?</a:t>
            </a:r>
            <a:endParaRPr lang="en-US" dirty="0"/>
          </a:p>
        </p:txBody>
      </p:sp>
      <p:sp>
        <p:nvSpPr>
          <p:cNvPr id="3" name="Content Placeholder 2"/>
          <p:cNvSpPr>
            <a:spLocks noGrp="1"/>
          </p:cNvSpPr>
          <p:nvPr>
            <p:ph sz="quarter" idx="2"/>
          </p:nvPr>
        </p:nvSpPr>
        <p:spPr>
          <a:xfrm>
            <a:off x="457200" y="1219200"/>
            <a:ext cx="4040188" cy="4419600"/>
          </a:xfrm>
        </p:spPr>
        <p:txBody>
          <a:bodyPr>
            <a:noAutofit/>
          </a:bodyPr>
          <a:lstStyle/>
          <a:p>
            <a:r>
              <a:rPr lang="en-US" sz="1200" b="1" dirty="0" smtClean="0">
                <a:solidFill>
                  <a:srgbClr val="FF0000"/>
                </a:solidFill>
              </a:rPr>
              <a:t>I always wanted to get my </a:t>
            </a:r>
            <a:r>
              <a:rPr lang="en-US" sz="1200" b="1" dirty="0" smtClean="0">
                <a:solidFill>
                  <a:srgbClr val="00B0F0"/>
                </a:solidFill>
              </a:rPr>
              <a:t>doctorate but I never felt I had the time; </a:t>
            </a:r>
            <a:r>
              <a:rPr lang="en-US" sz="1200" b="1" dirty="0" smtClean="0">
                <a:solidFill>
                  <a:srgbClr val="FF0000"/>
                </a:solidFill>
              </a:rPr>
              <a:t>then I reached a point in my career where I saw that without the credentials, I would never advance to the types of positions I aspired to..</a:t>
            </a:r>
            <a:r>
              <a:rPr lang="en-US" sz="1200" b="1" dirty="0" smtClean="0">
                <a:solidFill>
                  <a:srgbClr val="00B0F0"/>
                </a:solidFill>
              </a:rPr>
              <a:t>but I doubted I could do the work.  I wasn’t sure I could go back to school after so much time. And did I have the time, with working and a family? These were the things I struggled with as I looked for the right program</a:t>
            </a:r>
            <a:r>
              <a:rPr lang="en-US" sz="1200" b="1" dirty="0" smtClean="0"/>
              <a:t>.</a:t>
            </a:r>
          </a:p>
          <a:p>
            <a:r>
              <a:rPr lang="en-US" sz="1200" dirty="0"/>
              <a:t>-</a:t>
            </a:r>
            <a:r>
              <a:rPr lang="en-US" sz="1200" b="1" dirty="0" smtClean="0">
                <a:solidFill>
                  <a:srgbClr val="00B050"/>
                </a:solidFill>
              </a:rPr>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r>
              <a:rPr lang="en-US" sz="1200" dirty="0" smtClean="0"/>
              <a:t>!</a:t>
            </a:r>
          </a:p>
        </p:txBody>
      </p:sp>
      <p:sp>
        <p:nvSpPr>
          <p:cNvPr id="7" name="Content Placeholder 6"/>
          <p:cNvSpPr>
            <a:spLocks noGrp="1"/>
          </p:cNvSpPr>
          <p:nvPr>
            <p:ph sz="quarter" idx="4"/>
          </p:nvPr>
        </p:nvSpPr>
        <p:spPr/>
        <p:txBody>
          <a:bodyPr>
            <a:normAutofit fontScale="92500" lnSpcReduction="20000"/>
          </a:bodyPr>
          <a:lstStyle/>
          <a:p>
            <a:r>
              <a:rPr lang="en-US" dirty="0" smtClean="0"/>
              <a:t>Chunking to coding:</a:t>
            </a:r>
          </a:p>
          <a:p>
            <a:r>
              <a:rPr lang="en-US" dirty="0">
                <a:solidFill>
                  <a:srgbClr val="FF0000"/>
                </a:solidFill>
              </a:rPr>
              <a:t>R</a:t>
            </a:r>
            <a:r>
              <a:rPr lang="en-US" dirty="0" smtClean="0">
                <a:solidFill>
                  <a:srgbClr val="FF0000"/>
                </a:solidFill>
              </a:rPr>
              <a:t>ed for credentials – codes include career goals CG, career advancement CA</a:t>
            </a:r>
          </a:p>
          <a:p>
            <a:r>
              <a:rPr lang="en-US" dirty="0" smtClean="0">
                <a:solidFill>
                  <a:srgbClr val="00B0F0"/>
                </a:solidFill>
              </a:rPr>
              <a:t>Blue for personal struggles- codes include self-doubt SD, time management TM </a:t>
            </a:r>
          </a:p>
          <a:p>
            <a:r>
              <a:rPr lang="en-US" dirty="0">
                <a:solidFill>
                  <a:srgbClr val="00B050"/>
                </a:solidFill>
              </a:rPr>
              <a:t>G</a:t>
            </a:r>
            <a:r>
              <a:rPr lang="en-US" dirty="0" smtClean="0">
                <a:solidFill>
                  <a:srgbClr val="00B050"/>
                </a:solidFill>
              </a:rPr>
              <a:t>reen for shift in identity – codes include student role SR, identity at work IW, shift in control SC</a:t>
            </a: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394475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you just conducted a qualitative study involving…</a:t>
            </a:r>
          </a:p>
          <a:p>
            <a:r>
              <a:rPr lang="en-US" dirty="0" smtClean="0"/>
              <a:t>Interviews</a:t>
            </a:r>
          </a:p>
          <a:p>
            <a:r>
              <a:rPr lang="en-US" dirty="0" smtClean="0"/>
              <a:t>Focus Groups</a:t>
            </a:r>
          </a:p>
          <a:p>
            <a:r>
              <a:rPr lang="en-US" dirty="0" smtClean="0"/>
              <a:t>Observations</a:t>
            </a:r>
          </a:p>
          <a:p>
            <a:r>
              <a:rPr lang="en-US" dirty="0" smtClean="0"/>
              <a:t>Document or artifact analysis</a:t>
            </a:r>
          </a:p>
          <a:p>
            <a:r>
              <a:rPr lang="en-US" dirty="0" smtClean="0"/>
              <a:t>Journal notes or reflections?</a:t>
            </a:r>
            <a:endParaRPr lang="en-US" dirty="0"/>
          </a:p>
        </p:txBody>
      </p:sp>
      <p:sp>
        <p:nvSpPr>
          <p:cNvPr id="3" name="Title 2"/>
          <p:cNvSpPr>
            <a:spLocks noGrp="1"/>
          </p:cNvSpPr>
          <p:nvPr>
            <p:ph type="title"/>
          </p:nvPr>
        </p:nvSpPr>
        <p:spPr/>
        <p:txBody>
          <a:bodyPr/>
          <a:lstStyle/>
          <a:p>
            <a:pPr algn="ctr"/>
            <a:r>
              <a:rPr lang="en-US" dirty="0" smtClean="0"/>
              <a:t>GETTING STARTED?</a:t>
            </a:r>
            <a:endParaRPr lang="en-US" dirty="0"/>
          </a:p>
        </p:txBody>
      </p:sp>
      <p:pic>
        <p:nvPicPr>
          <p:cNvPr id="4" name="Picture 2" descr="C:\Users\Ralph\AppData\Local\Microsoft\Windows\Temporary Internet Files\Content.IE5\H7D34Y3X\MCj043485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514600"/>
            <a:ext cx="1906587"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9086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Descriptive to Interpretative to Pattern Coding</a:t>
            </a:r>
          </a:p>
          <a:p>
            <a:pPr lvl="1"/>
            <a:r>
              <a:rPr lang="en-US" dirty="0" smtClean="0"/>
              <a:t>Moves from summary to meaning to explanation</a:t>
            </a:r>
          </a:p>
          <a:p>
            <a:r>
              <a:rPr lang="en-US" b="1" dirty="0" smtClean="0">
                <a:solidFill>
                  <a:schemeClr val="accent1">
                    <a:lumMod val="75000"/>
                  </a:schemeClr>
                </a:solidFill>
              </a:rPr>
              <a:t>OR</a:t>
            </a:r>
          </a:p>
          <a:p>
            <a:r>
              <a:rPr lang="en-US" dirty="0" smtClean="0"/>
              <a:t>Open </a:t>
            </a:r>
            <a:r>
              <a:rPr lang="en-US" dirty="0"/>
              <a:t> </a:t>
            </a:r>
            <a:r>
              <a:rPr lang="en-US" dirty="0" smtClean="0"/>
              <a:t>to Axial to Selective Coding</a:t>
            </a:r>
          </a:p>
          <a:p>
            <a:pPr lvl="1"/>
            <a:r>
              <a:rPr lang="en-US" dirty="0" smtClean="0"/>
              <a:t>Moves from initial theory to developing relationships between codes for emerging theory</a:t>
            </a:r>
          </a:p>
          <a:p>
            <a:r>
              <a:rPr lang="en-US" b="1" dirty="0" smtClean="0">
                <a:solidFill>
                  <a:schemeClr val="accent1">
                    <a:lumMod val="75000"/>
                  </a:schemeClr>
                </a:solidFill>
              </a:rPr>
              <a:t>OR</a:t>
            </a:r>
          </a:p>
          <a:p>
            <a:r>
              <a:rPr lang="en-US" dirty="0" smtClean="0"/>
              <a:t>First cycle to second cycle coding</a:t>
            </a:r>
          </a:p>
          <a:p>
            <a:pPr lvl="1"/>
            <a:r>
              <a:rPr lang="en-US" dirty="0" smtClean="0"/>
              <a:t>Moving from describing the data units to inferring meaning</a:t>
            </a:r>
            <a:endParaRPr lang="en-US" dirty="0"/>
          </a:p>
        </p:txBody>
      </p:sp>
      <p:sp>
        <p:nvSpPr>
          <p:cNvPr id="2" name="Title 1"/>
          <p:cNvSpPr>
            <a:spLocks noGrp="1"/>
          </p:cNvSpPr>
          <p:nvPr>
            <p:ph type="title"/>
          </p:nvPr>
        </p:nvSpPr>
        <p:spPr/>
        <p:txBody>
          <a:bodyPr/>
          <a:lstStyle/>
          <a:p>
            <a:pPr algn="ctr"/>
            <a:r>
              <a:rPr lang="en-US" dirty="0" smtClean="0"/>
              <a:t>Coding Levels (</a:t>
            </a:r>
            <a:r>
              <a:rPr lang="en-US" i="1" dirty="0" smtClean="0"/>
              <a:t>revisiting</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094594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Progression</a:t>
            </a:r>
            <a:endParaRPr lang="en-US" dirty="0"/>
          </a:p>
        </p:txBody>
      </p:sp>
      <p:sp>
        <p:nvSpPr>
          <p:cNvPr id="3" name="Text Placeholder 2"/>
          <p:cNvSpPr>
            <a:spLocks noGrp="1"/>
          </p:cNvSpPr>
          <p:nvPr>
            <p:ph type="body" idx="1"/>
          </p:nvPr>
        </p:nvSpPr>
        <p:spPr/>
        <p:txBody>
          <a:bodyPr>
            <a:normAutofit/>
          </a:bodyPr>
          <a:lstStyle/>
          <a:p>
            <a:r>
              <a:rPr lang="en-US" sz="2000" dirty="0" smtClean="0"/>
              <a:t>Descriptive to Interpretative</a:t>
            </a:r>
            <a:endParaRPr lang="en-US" sz="2000" dirty="0"/>
          </a:p>
        </p:txBody>
      </p:sp>
      <p:sp>
        <p:nvSpPr>
          <p:cNvPr id="4" name="Text Placeholder 3"/>
          <p:cNvSpPr>
            <a:spLocks noGrp="1"/>
          </p:cNvSpPr>
          <p:nvPr>
            <p:ph type="body" sz="half" idx="3"/>
          </p:nvPr>
        </p:nvSpPr>
        <p:spPr/>
        <p:txBody>
          <a:bodyPr>
            <a:normAutofit/>
          </a:bodyPr>
          <a:lstStyle/>
          <a:p>
            <a:r>
              <a:rPr lang="en-US" sz="2000" dirty="0" smtClean="0"/>
              <a:t>Pattern – Inductive meaning</a:t>
            </a:r>
            <a:endParaRPr lang="en-US" sz="2000" dirty="0"/>
          </a:p>
        </p:txBody>
      </p:sp>
      <p:sp>
        <p:nvSpPr>
          <p:cNvPr id="5" name="Content Placeholder 4"/>
          <p:cNvSpPr>
            <a:spLocks noGrp="1"/>
          </p:cNvSpPr>
          <p:nvPr>
            <p:ph sz="quarter" idx="2"/>
          </p:nvPr>
        </p:nvSpPr>
        <p:spPr/>
        <p:txBody>
          <a:bodyPr>
            <a:normAutofit/>
          </a:bodyPr>
          <a:lstStyle/>
          <a:p>
            <a:r>
              <a:rPr lang="en-US" sz="2000" u="sng" dirty="0" smtClean="0"/>
              <a:t>Descriptive   Interpretative</a:t>
            </a:r>
          </a:p>
          <a:p>
            <a:r>
              <a:rPr lang="en-US" sz="2000" dirty="0" smtClean="0"/>
              <a:t>Credentials </a:t>
            </a:r>
            <a:r>
              <a:rPr lang="en-US" sz="2000" dirty="0"/>
              <a:t> </a:t>
            </a:r>
            <a:r>
              <a:rPr lang="en-US" sz="2000" dirty="0" smtClean="0"/>
              <a:t> CG,CA </a:t>
            </a:r>
          </a:p>
          <a:p>
            <a:pPr marL="2057400" lvl="8" indent="0">
              <a:buNone/>
            </a:pPr>
            <a:r>
              <a:rPr lang="en-US" sz="1200" dirty="0" smtClean="0"/>
              <a:t>need for career</a:t>
            </a:r>
          </a:p>
          <a:p>
            <a:pPr marL="2057400" lvl="8" indent="0">
              <a:buNone/>
            </a:pPr>
            <a:r>
              <a:rPr lang="en-US" sz="1200" dirty="0"/>
              <a:t>a</a:t>
            </a:r>
            <a:r>
              <a:rPr lang="en-US" sz="1200" dirty="0" smtClean="0"/>
              <a:t>dvancement, goals</a:t>
            </a:r>
          </a:p>
          <a:p>
            <a:r>
              <a:rPr lang="en-US" sz="2000" dirty="0" smtClean="0"/>
              <a:t>Personal	  PSD,PG,PWL </a:t>
            </a:r>
          </a:p>
          <a:p>
            <a:pPr lvl="7"/>
            <a:r>
              <a:rPr lang="en-US" sz="1200" dirty="0" smtClean="0"/>
              <a:t>Self-doubt</a:t>
            </a:r>
          </a:p>
          <a:p>
            <a:pPr lvl="7"/>
            <a:r>
              <a:rPr lang="en-US" sz="1200" dirty="0" smtClean="0"/>
              <a:t>Personal growth</a:t>
            </a:r>
          </a:p>
          <a:p>
            <a:pPr lvl="7"/>
            <a:r>
              <a:rPr lang="en-US" sz="1200" dirty="0" smtClean="0"/>
              <a:t>Work-life balance</a:t>
            </a:r>
          </a:p>
          <a:p>
            <a:pPr marL="1828800" lvl="7" indent="0">
              <a:buNone/>
            </a:pPr>
            <a:endParaRPr lang="en-US" sz="1200" dirty="0" smtClean="0"/>
          </a:p>
          <a:p>
            <a:r>
              <a:rPr lang="en-US" sz="2000" dirty="0" smtClean="0"/>
              <a:t>Identity    	  IS, ISR, ISC</a:t>
            </a:r>
          </a:p>
          <a:p>
            <a:pPr lvl="8"/>
            <a:r>
              <a:rPr lang="en-US" sz="1200" dirty="0"/>
              <a:t> </a:t>
            </a:r>
            <a:r>
              <a:rPr lang="en-US" sz="1200" dirty="0" smtClean="0"/>
              <a:t>  identity shifting</a:t>
            </a:r>
          </a:p>
          <a:p>
            <a:pPr lvl="8"/>
            <a:r>
              <a:rPr lang="en-US" sz="1200" dirty="0"/>
              <a:t> </a:t>
            </a:r>
            <a:r>
              <a:rPr lang="en-US" sz="1200" dirty="0" smtClean="0"/>
              <a:t>  student role</a:t>
            </a:r>
          </a:p>
          <a:p>
            <a:pPr lvl="8"/>
            <a:r>
              <a:rPr lang="en-US" sz="1200" dirty="0"/>
              <a:t> </a:t>
            </a:r>
            <a:r>
              <a:rPr lang="en-US" sz="1200" dirty="0" smtClean="0"/>
              <a:t>  shift in control</a:t>
            </a:r>
          </a:p>
        </p:txBody>
      </p:sp>
      <p:sp>
        <p:nvSpPr>
          <p:cNvPr id="6" name="Content Placeholder 5"/>
          <p:cNvSpPr>
            <a:spLocks noGrp="1"/>
          </p:cNvSpPr>
          <p:nvPr>
            <p:ph sz="quarter" idx="4"/>
          </p:nvPr>
        </p:nvSpPr>
        <p:spPr/>
        <p:txBody>
          <a:bodyPr>
            <a:normAutofit/>
          </a:bodyPr>
          <a:lstStyle/>
          <a:p>
            <a:r>
              <a:rPr lang="en-US" sz="2000" u="sng" dirty="0" smtClean="0"/>
              <a:t>Pattern</a:t>
            </a:r>
          </a:p>
          <a:p>
            <a:r>
              <a:rPr lang="en-US" sz="2000" dirty="0" smtClean="0"/>
              <a:t>CR – </a:t>
            </a:r>
            <a:r>
              <a:rPr lang="en-US" sz="1400" dirty="0" smtClean="0"/>
              <a:t>needing a doctorate to advance professionally and to meet personal goals for achievement</a:t>
            </a:r>
          </a:p>
          <a:p>
            <a:r>
              <a:rPr lang="en-US" sz="2000" dirty="0" smtClean="0"/>
              <a:t>PG – </a:t>
            </a:r>
            <a:r>
              <a:rPr lang="en-US" sz="1400" dirty="0" smtClean="0"/>
              <a:t>personal struggles evolve to address self-doubt about abilities, trying to achieve things before time runs out, balancing responsibilities with family, self, work</a:t>
            </a:r>
          </a:p>
          <a:p>
            <a:endParaRPr lang="en-US" sz="2000" dirty="0" smtClean="0"/>
          </a:p>
          <a:p>
            <a:r>
              <a:rPr lang="en-US" sz="2000" dirty="0" smtClean="0"/>
              <a:t>IS – </a:t>
            </a:r>
            <a:r>
              <a:rPr lang="en-US" sz="1400" dirty="0" smtClean="0"/>
              <a:t>managing the shift from student to graduate, from candidate to doctor, from non-expert to expert in work settings, from losing control to re-gaining control at home and work</a:t>
            </a:r>
            <a:endParaRPr lang="en-US" sz="2000" dirty="0"/>
          </a:p>
          <a:p>
            <a:endParaRPr lang="en-US" sz="2000" dirty="0"/>
          </a:p>
          <a:p>
            <a:endParaRPr lang="en-US" sz="1400" dirty="0"/>
          </a:p>
        </p:txBody>
      </p:sp>
      <p:sp>
        <p:nvSpPr>
          <p:cNvPr id="7" name="Footer Placeholder 6"/>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851039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54691"/>
          </a:xfrm>
        </p:spPr>
        <p:txBody>
          <a:bodyPr/>
          <a:lstStyle/>
          <a:p>
            <a:r>
              <a:rPr lang="en-US" dirty="0" smtClean="0"/>
              <a:t>‘Chunks’ of related data that have similar meaning are coded in several cycles</a:t>
            </a:r>
          </a:p>
          <a:p>
            <a:r>
              <a:rPr lang="en-US" dirty="0" smtClean="0"/>
              <a:t>Once coded, those ‘chunks’ become clustered in similar theme categories </a:t>
            </a:r>
          </a:p>
          <a:p>
            <a:r>
              <a:rPr lang="en-US" dirty="0" smtClean="0"/>
              <a:t>Create meaning for those clusters with labels</a:t>
            </a:r>
          </a:p>
          <a:p>
            <a:r>
              <a:rPr lang="en-US" dirty="0" smtClean="0"/>
              <a:t>Themes emerge from those clusters</a:t>
            </a:r>
          </a:p>
          <a:p>
            <a:r>
              <a:rPr lang="en-US" dirty="0" smtClean="0"/>
              <a:t>Interpret themes to answer research questions</a:t>
            </a:r>
            <a:endParaRPr lang="en-US" dirty="0"/>
          </a:p>
        </p:txBody>
      </p:sp>
      <p:sp>
        <p:nvSpPr>
          <p:cNvPr id="2" name="Title 1"/>
          <p:cNvSpPr>
            <a:spLocks noGrp="1"/>
          </p:cNvSpPr>
          <p:nvPr>
            <p:ph type="title"/>
          </p:nvPr>
        </p:nvSpPr>
        <p:spPr/>
        <p:txBody>
          <a:bodyPr>
            <a:normAutofit fontScale="90000"/>
          </a:bodyPr>
          <a:lstStyle/>
          <a:p>
            <a:pPr algn="ctr"/>
            <a:r>
              <a:rPr lang="en-US" dirty="0" smtClean="0"/>
              <a:t>Step III: </a:t>
            </a:r>
            <a:r>
              <a:rPr lang="en-US" dirty="0"/>
              <a:t/>
            </a:r>
            <a:br>
              <a:rPr lang="en-US" dirty="0"/>
            </a:br>
            <a:r>
              <a:rPr lang="en-US" dirty="0" smtClean="0"/>
              <a:t>Data Interpretation &amp; Themes</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09511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Themes Sample</a:t>
            </a:r>
            <a:endParaRPr lang="en-US" dirty="0"/>
          </a:p>
        </p:txBody>
      </p:sp>
      <p:sp>
        <p:nvSpPr>
          <p:cNvPr id="5" name="Text Placeholder 4"/>
          <p:cNvSpPr>
            <a:spLocks noGrp="1"/>
          </p:cNvSpPr>
          <p:nvPr>
            <p:ph type="body" idx="1"/>
          </p:nvPr>
        </p:nvSpPr>
        <p:spPr>
          <a:xfrm>
            <a:off x="457200" y="5715000"/>
            <a:ext cx="4040188" cy="457200"/>
          </a:xfrm>
        </p:spPr>
        <p:txBody>
          <a:bodyPr>
            <a:normAutofit fontScale="85000" lnSpcReduction="10000"/>
          </a:bodyPr>
          <a:lstStyle/>
          <a:p>
            <a:r>
              <a:rPr lang="en-US" dirty="0" smtClean="0"/>
              <a:t>Transcript of Interview Data</a:t>
            </a:r>
            <a:endParaRPr lang="en-US" dirty="0"/>
          </a:p>
        </p:txBody>
      </p:sp>
      <p:sp>
        <p:nvSpPr>
          <p:cNvPr id="6" name="Text Placeholder 5"/>
          <p:cNvSpPr>
            <a:spLocks noGrp="1"/>
          </p:cNvSpPr>
          <p:nvPr>
            <p:ph type="body" sz="half" idx="3"/>
          </p:nvPr>
        </p:nvSpPr>
        <p:spPr>
          <a:xfrm>
            <a:off x="4645026" y="5562600"/>
            <a:ext cx="4041775" cy="609600"/>
          </a:xfrm>
        </p:spPr>
        <p:txBody>
          <a:bodyPr>
            <a:normAutofit fontScale="77500" lnSpcReduction="20000"/>
          </a:bodyPr>
          <a:lstStyle/>
          <a:p>
            <a:r>
              <a:rPr lang="en-US" dirty="0" smtClean="0"/>
              <a:t>How do broad sections emerge into thematic groupings?</a:t>
            </a:r>
            <a:endParaRPr lang="en-US" dirty="0"/>
          </a:p>
        </p:txBody>
      </p:sp>
      <p:sp>
        <p:nvSpPr>
          <p:cNvPr id="3" name="Content Placeholder 2"/>
          <p:cNvSpPr>
            <a:spLocks noGrp="1"/>
          </p:cNvSpPr>
          <p:nvPr>
            <p:ph sz="quarter" idx="2"/>
          </p:nvPr>
        </p:nvSpPr>
        <p:spPr>
          <a:xfrm>
            <a:off x="457200" y="1143000"/>
            <a:ext cx="4040188" cy="4495800"/>
          </a:xfrm>
        </p:spPr>
        <p:txBody>
          <a:bodyPr>
            <a:noAutofit/>
          </a:bodyPr>
          <a:lstStyle/>
          <a:p>
            <a:r>
              <a:rPr lang="en-US" sz="1200" b="1" dirty="0" smtClean="0">
                <a:solidFill>
                  <a:srgbClr val="FF0000"/>
                </a:solidFill>
              </a:rPr>
              <a:t>I always wanted to get my </a:t>
            </a:r>
            <a:r>
              <a:rPr lang="en-US" sz="1200" b="1" dirty="0" smtClean="0">
                <a:solidFill>
                  <a:srgbClr val="00B0F0"/>
                </a:solidFill>
              </a:rPr>
              <a:t>doctorate but I never felt I had the time; </a:t>
            </a:r>
            <a:r>
              <a:rPr lang="en-US" sz="1200" b="1" dirty="0" smtClean="0">
                <a:solidFill>
                  <a:srgbClr val="FF0000"/>
                </a:solidFill>
              </a:rPr>
              <a:t>then I reached a point in my career where I saw that without the credentials, I would never advance to the types of positions I aspired to..</a:t>
            </a:r>
            <a:r>
              <a:rPr lang="en-US" sz="1200" b="1" dirty="0" smtClean="0">
                <a:solidFill>
                  <a:srgbClr val="00B0F0"/>
                </a:solidFill>
              </a:rPr>
              <a:t>but I doubted I could do the work.  I wasn’t sure I could go back to school after so much time. And did I have the time, with working and a family? These were the things I struggled with as I looked for the right program</a:t>
            </a:r>
            <a:r>
              <a:rPr lang="en-US" sz="1200" b="1" dirty="0" smtClean="0"/>
              <a:t>.</a:t>
            </a:r>
          </a:p>
          <a:p>
            <a:r>
              <a:rPr lang="en-US" sz="1200" dirty="0"/>
              <a:t>-</a:t>
            </a:r>
            <a:r>
              <a:rPr lang="en-US" sz="1200" b="1" dirty="0" smtClean="0">
                <a:solidFill>
                  <a:srgbClr val="00B050"/>
                </a:solidFill>
              </a:rPr>
              <a:t>finally starting the program with others like me, it felt surreal. Once you switch gears from being an established administrator at a college to being a doc student, you realize you lose control over your life. You are not in charge in that classroom, like you are in your office. But also, once you say you are a doc student, people look at you differently. And people at work began to take me more seriously, ask for my opinion as if I now possessed special knowledge because I was going for the doctorate.  It was the same information I had shared previously but somehow it had a special quality? Its like magic</a:t>
            </a:r>
            <a:r>
              <a:rPr lang="en-US" sz="1200" dirty="0" smtClean="0"/>
              <a:t>!</a:t>
            </a:r>
          </a:p>
        </p:txBody>
      </p:sp>
      <p:sp>
        <p:nvSpPr>
          <p:cNvPr id="7" name="Content Placeholder 6"/>
          <p:cNvSpPr>
            <a:spLocks noGrp="1"/>
          </p:cNvSpPr>
          <p:nvPr>
            <p:ph sz="quarter" idx="4"/>
          </p:nvPr>
        </p:nvSpPr>
        <p:spPr/>
        <p:txBody>
          <a:bodyPr>
            <a:normAutofit fontScale="92500"/>
          </a:bodyPr>
          <a:lstStyle/>
          <a:p>
            <a:r>
              <a:rPr lang="en-US" dirty="0" smtClean="0"/>
              <a:t>How do you compile the clusters into emerging themes? (</a:t>
            </a:r>
            <a:r>
              <a:rPr lang="en-US" dirty="0" smtClean="0">
                <a:solidFill>
                  <a:srgbClr val="FF0000"/>
                </a:solidFill>
              </a:rPr>
              <a:t>red for credentials, </a:t>
            </a:r>
            <a:r>
              <a:rPr lang="en-US" dirty="0" smtClean="0">
                <a:solidFill>
                  <a:srgbClr val="00B0F0"/>
                </a:solidFill>
              </a:rPr>
              <a:t>blue for personal struggles, </a:t>
            </a:r>
            <a:r>
              <a:rPr lang="en-US" dirty="0" smtClean="0">
                <a:solidFill>
                  <a:srgbClr val="00B050"/>
                </a:solidFill>
              </a:rPr>
              <a:t>green for shift in identity)</a:t>
            </a:r>
            <a:endParaRPr lang="en-US" dirty="0"/>
          </a:p>
          <a:p>
            <a:r>
              <a:rPr lang="en-US" dirty="0" smtClean="0"/>
              <a:t>Begin to see themes emerge: Getting the degree, becoming a new person, personal achievement…</a:t>
            </a:r>
          </a:p>
          <a:p>
            <a:pPr lvl="1"/>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708459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54691"/>
          </a:xfrm>
        </p:spPr>
        <p:txBody>
          <a:bodyPr>
            <a:normAutofit/>
          </a:bodyPr>
          <a:lstStyle/>
          <a:p>
            <a:r>
              <a:rPr lang="en-US" dirty="0" smtClean="0"/>
              <a:t>Interpretation or analysis of qualitative data simultaneously occurs</a:t>
            </a:r>
          </a:p>
          <a:p>
            <a:r>
              <a:rPr lang="en-US" dirty="0" smtClean="0"/>
              <a:t>Researchers interpret the data as they read and re-read the data, categorize and code the data and inductively develop a thematic analysis</a:t>
            </a:r>
          </a:p>
          <a:p>
            <a:r>
              <a:rPr lang="en-US" dirty="0" smtClean="0"/>
              <a:t>Themes become the story or the narrative</a:t>
            </a:r>
            <a:endParaRPr lang="en-US" dirty="0"/>
          </a:p>
        </p:txBody>
      </p:sp>
      <p:sp>
        <p:nvSpPr>
          <p:cNvPr id="2" name="Title 1"/>
          <p:cNvSpPr>
            <a:spLocks noGrp="1"/>
          </p:cNvSpPr>
          <p:nvPr>
            <p:ph type="title"/>
          </p:nvPr>
        </p:nvSpPr>
        <p:spPr/>
        <p:txBody>
          <a:bodyPr/>
          <a:lstStyle/>
          <a:p>
            <a:pPr algn="ctr"/>
            <a:r>
              <a:rPr lang="en-US" dirty="0" smtClean="0"/>
              <a:t>Step IV: Data Representation</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597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Telling the story with the data</a:t>
            </a:r>
          </a:p>
          <a:p>
            <a:pPr lvl="1"/>
            <a:r>
              <a:rPr lang="en-US" b="1" dirty="0" smtClean="0">
                <a:solidFill>
                  <a:schemeClr val="accent1">
                    <a:lumMod val="75000"/>
                  </a:schemeClr>
                </a:solidFill>
              </a:rPr>
              <a:t>Storytelling, Narrative</a:t>
            </a:r>
          </a:p>
          <a:p>
            <a:pPr lvl="1"/>
            <a:r>
              <a:rPr lang="en-US" b="1" dirty="0" smtClean="0">
                <a:solidFill>
                  <a:schemeClr val="accent1">
                    <a:lumMod val="75000"/>
                  </a:schemeClr>
                </a:solidFill>
              </a:rPr>
              <a:t>Chronological</a:t>
            </a:r>
          </a:p>
          <a:p>
            <a:pPr lvl="1"/>
            <a:r>
              <a:rPr lang="en-US" b="1" dirty="0" smtClean="0">
                <a:solidFill>
                  <a:schemeClr val="accent1">
                    <a:lumMod val="75000"/>
                  </a:schemeClr>
                </a:solidFill>
              </a:rPr>
              <a:t>Flashback</a:t>
            </a:r>
          </a:p>
          <a:p>
            <a:pPr lvl="1"/>
            <a:r>
              <a:rPr lang="en-US" b="1" dirty="0" smtClean="0">
                <a:solidFill>
                  <a:schemeClr val="accent1">
                    <a:lumMod val="75000"/>
                  </a:schemeClr>
                </a:solidFill>
              </a:rPr>
              <a:t>Critical Incidents</a:t>
            </a:r>
          </a:p>
          <a:p>
            <a:pPr lvl="1"/>
            <a:r>
              <a:rPr lang="en-US" b="1" dirty="0" smtClean="0">
                <a:solidFill>
                  <a:schemeClr val="accent1">
                    <a:lumMod val="75000"/>
                  </a:schemeClr>
                </a:solidFill>
              </a:rPr>
              <a:t>Theater</a:t>
            </a:r>
          </a:p>
          <a:p>
            <a:pPr lvl="1"/>
            <a:r>
              <a:rPr lang="en-US" b="1" dirty="0" smtClean="0">
                <a:solidFill>
                  <a:schemeClr val="accent1">
                    <a:lumMod val="75000"/>
                  </a:schemeClr>
                </a:solidFill>
              </a:rPr>
              <a:t>Thematic</a:t>
            </a:r>
          </a:p>
          <a:p>
            <a:pPr lvl="1"/>
            <a:r>
              <a:rPr lang="en-US" b="1" dirty="0" smtClean="0">
                <a:solidFill>
                  <a:schemeClr val="accent1">
                    <a:lumMod val="75000"/>
                  </a:schemeClr>
                </a:solidFill>
              </a:rPr>
              <a:t>Visual representation</a:t>
            </a:r>
          </a:p>
          <a:p>
            <a:pPr lvl="1"/>
            <a:r>
              <a:rPr lang="en-US" b="1" dirty="0" smtClean="0">
                <a:solidFill>
                  <a:schemeClr val="accent1">
                    <a:lumMod val="75000"/>
                  </a:schemeClr>
                </a:solidFill>
              </a:rPr>
              <a:t>Figures, tables, charts</a:t>
            </a:r>
          </a:p>
        </p:txBody>
      </p:sp>
      <p:sp>
        <p:nvSpPr>
          <p:cNvPr id="2" name="Title 1"/>
          <p:cNvSpPr>
            <a:spLocks noGrp="1"/>
          </p:cNvSpPr>
          <p:nvPr>
            <p:ph type="title"/>
          </p:nvPr>
        </p:nvSpPr>
        <p:spPr/>
        <p:txBody>
          <a:bodyPr/>
          <a:lstStyle/>
          <a:p>
            <a:pPr algn="ctr"/>
            <a:r>
              <a:rPr lang="en-US" dirty="0" smtClean="0"/>
              <a:t>Data Representation Types</a:t>
            </a:r>
            <a:endParaRPr lang="en-US" dirty="0"/>
          </a:p>
        </p:txBody>
      </p:sp>
      <p:pic>
        <p:nvPicPr>
          <p:cNvPr id="2050" name="Picture 2" descr="C:\Users\fbillups\AppData\Local\Microsoft\Windows\Temporary Internet Files\Content.IE5\FUP5HMU3\MC9003825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048000"/>
            <a:ext cx="32766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billups\AppData\Local\Microsoft\Windows\Temporary Internet Files\Content.IE5\Y9SLDX3Q\MC9002902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701" y="1620570"/>
            <a:ext cx="1434974" cy="142743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42133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200" b="1" i="1" dirty="0" smtClean="0">
                <a:solidFill>
                  <a:schemeClr val="accent1">
                    <a:lumMod val="75000"/>
                  </a:schemeClr>
                </a:solidFill>
              </a:rPr>
              <a:t>EXCERPT:  Jumping </a:t>
            </a:r>
            <a:r>
              <a:rPr lang="en-US" sz="1200" b="1" i="1" dirty="0">
                <a:solidFill>
                  <a:schemeClr val="accent1">
                    <a:lumMod val="75000"/>
                  </a:schemeClr>
                </a:solidFill>
              </a:rPr>
              <a:t>into the Abyss: Life After the Doctorate (Felice Billups)</a:t>
            </a:r>
            <a:endParaRPr lang="en-US" sz="1200" b="1" dirty="0">
              <a:solidFill>
                <a:schemeClr val="accent1">
                  <a:lumMod val="75000"/>
                </a:schemeClr>
              </a:solidFill>
            </a:endParaRPr>
          </a:p>
          <a:p>
            <a:pPr marL="0" indent="0">
              <a:buNone/>
            </a:pPr>
            <a:endParaRPr lang="en-US" sz="1200" dirty="0"/>
          </a:p>
          <a:p>
            <a:pPr marL="0" indent="0">
              <a:buNone/>
            </a:pPr>
            <a:r>
              <a:rPr lang="en-US" sz="1200" dirty="0" smtClean="0"/>
              <a:t> </a:t>
            </a:r>
            <a:r>
              <a:rPr lang="en-US" sz="1200" dirty="0"/>
              <a:t>This qualitative phenomenological study sought to explore doctoral degree graduates’ perceptions of self, identity and purpose in the post-dissertation phase, seeking participant perspectives on the phenomena of transition.  Considerable research has been conducted on currently enrolled doctoral students (Baird, 1997; David, 2011; Pauley, 2004; ) relative to the issues of 1) overcoming obstacles to completing the dissertation, 2) managing feelings of isolation and disengagement, 3) successfully completing dissertation research and manuscript preparation, 4) negotiating relationships with advisors and committee members, and 5) searching for teaching or scholarship positions after degree completion.  Research on the doctoral degree graduate has typically been conducted on individuals in Ph.D. programs, where the post-graduation transition has focused on moving into traditional academic roles (D’Andrea, 2002;  Di Pierro, 2007; Johnson &amp; Conyers, 2001; Varney, 2010);  minimal research has been conducted on Ed.D. graduates who are already actively engaged as professionals and/or practitioners in their fields, and who have also balanced work-life challenges while pursuing their degrees. </a:t>
            </a:r>
            <a:endParaRPr lang="en-US" sz="1200" dirty="0" smtClean="0"/>
          </a:p>
          <a:p>
            <a:pPr marL="0" indent="0">
              <a:buNone/>
            </a:pPr>
            <a:r>
              <a:rPr lang="en-US" sz="1200" dirty="0" smtClean="0"/>
              <a:t>The </a:t>
            </a:r>
            <a:r>
              <a:rPr lang="en-US" sz="1200" dirty="0"/>
              <a:t>issues of personal accomplishment, anxiety, isolation, loss, hopes and aspirations, identity and role clarity, and professional recognition </a:t>
            </a:r>
            <a:r>
              <a:rPr lang="en-US" sz="1200" dirty="0" smtClean="0"/>
              <a:t>were all examined </a:t>
            </a:r>
            <a:r>
              <a:rPr lang="en-US" sz="1200" dirty="0"/>
              <a:t>through the lens of the ‘lived experience’ of purposefully selected participants, all of </a:t>
            </a:r>
            <a:r>
              <a:rPr lang="en-US" sz="1200" dirty="0" smtClean="0"/>
              <a:t>whom </a:t>
            </a:r>
            <a:r>
              <a:rPr lang="en-US" sz="1200" dirty="0"/>
              <a:t>recently graduated from a small Ed.D. program in the </a:t>
            </a:r>
            <a:r>
              <a:rPr lang="en-US" sz="1200" dirty="0" smtClean="0"/>
              <a:t>Northeast</a:t>
            </a:r>
            <a:r>
              <a:rPr lang="en-US" sz="1200" dirty="0"/>
              <a:t>.  By integrating the </a:t>
            </a:r>
            <a:r>
              <a:rPr lang="en-US" sz="1200" dirty="0" smtClean="0"/>
              <a:t>two conceptual </a:t>
            </a:r>
            <a:r>
              <a:rPr lang="en-US" sz="1200" dirty="0"/>
              <a:t>frameworks of Neugarten’s (1978) adult development theory</a:t>
            </a:r>
            <a:r>
              <a:rPr lang="en-US" sz="1200" dirty="0" smtClean="0"/>
              <a:t>, and  </a:t>
            </a:r>
            <a:r>
              <a:rPr lang="en-US" sz="1200" dirty="0"/>
              <a:t>Lachman and James’ (1997) midlife development theory, </a:t>
            </a:r>
            <a:r>
              <a:rPr lang="en-US" sz="1200" dirty="0" smtClean="0"/>
              <a:t>the following themes emerged: 1) “You are not the same person!”, 2) “The degree is greater than the sum of its parts!”, 3) “Now what do I do with all this time?”, and 4) “When will you crown me King/Queen of the world?”.  These themes reveal  the </a:t>
            </a:r>
            <a:r>
              <a:rPr lang="en-US" sz="1200" dirty="0"/>
              <a:t>experiences of recent doctoral degree graduates’ perceptions of the transition from doctoral student to graduate. </a:t>
            </a:r>
          </a:p>
          <a:p>
            <a:pPr marL="0" indent="0">
              <a:buNone/>
            </a:pPr>
            <a:endParaRPr lang="en-US" sz="1200" dirty="0"/>
          </a:p>
        </p:txBody>
      </p:sp>
      <p:sp>
        <p:nvSpPr>
          <p:cNvPr id="2" name="Title 1"/>
          <p:cNvSpPr>
            <a:spLocks noGrp="1"/>
          </p:cNvSpPr>
          <p:nvPr>
            <p:ph type="title"/>
          </p:nvPr>
        </p:nvSpPr>
        <p:spPr/>
        <p:txBody>
          <a:bodyPr/>
          <a:lstStyle/>
          <a:p>
            <a:pPr algn="ctr"/>
            <a:r>
              <a:rPr lang="en-US" dirty="0" smtClean="0"/>
              <a:t>How will it look in the end?</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546166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35846"/>
            <a:ext cx="4572000" cy="5139869"/>
          </a:xfrm>
          <a:prstGeom prst="rect">
            <a:avLst/>
          </a:prstGeom>
        </p:spPr>
        <p:txBody>
          <a:bodyPr>
            <a:spAutoFit/>
          </a:bodyPr>
          <a:lstStyle/>
          <a:p>
            <a:r>
              <a:rPr lang="en-US" b="1" dirty="0" smtClean="0"/>
              <a:t>Theme </a:t>
            </a:r>
            <a:r>
              <a:rPr lang="en-US" b="1" dirty="0"/>
              <a:t>#2 </a:t>
            </a:r>
            <a:r>
              <a:rPr lang="en-US" b="1" i="1" dirty="0" smtClean="0"/>
              <a:t>The Degree is Greater than the Sum of its Parts:</a:t>
            </a:r>
            <a:r>
              <a:rPr lang="en-US" b="1" dirty="0" smtClean="0"/>
              <a:t> From Candidate to Graduate. </a:t>
            </a:r>
            <a:r>
              <a:rPr lang="en-US" sz="1600" dirty="0"/>
              <a:t>As one participant stated, “The </a:t>
            </a:r>
            <a:r>
              <a:rPr lang="en-US" sz="1600" dirty="0" smtClean="0"/>
              <a:t>doctoral process is </a:t>
            </a:r>
            <a:r>
              <a:rPr lang="en-US" sz="1600" dirty="0"/>
              <a:t>complicated!”. </a:t>
            </a:r>
            <a:r>
              <a:rPr lang="en-US" sz="1600" dirty="0" smtClean="0"/>
              <a:t>Each individual expressed similar sentiments as they described their first impressions of their course work, and the eventual evolution to dissertation research.  As separate parts of the doctoral program, they seemed manageable, but when viewed as a whole program, they seemed overwhelming.  The consensus, however, was that each program component informed the next in a way that defied description, and prepared them for the dissertation process.  As one participant expressed, “My understanding of what the degree meant was not clear until I stepped into my defense ..I had a moment when I realized that now</a:t>
            </a:r>
            <a:r>
              <a:rPr lang="en-US" dirty="0" smtClean="0"/>
              <a:t> it all makes sense…”</a:t>
            </a:r>
            <a:endParaRPr lang="en-US" dirty="0"/>
          </a:p>
        </p:txBody>
      </p:sp>
      <p:sp>
        <p:nvSpPr>
          <p:cNvPr id="2" name="Footer Placeholder 1"/>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1505556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4523175"/>
              </p:ext>
            </p:extLst>
          </p:nvPr>
        </p:nvGraphicFramePr>
        <p:xfrm>
          <a:off x="1981200" y="914400"/>
          <a:ext cx="6629400" cy="4080510"/>
        </p:xfrm>
        <a:graphic>
          <a:graphicData uri="http://schemas.openxmlformats.org/drawingml/2006/table">
            <a:tbl>
              <a:tblPr>
                <a:tableStyleId>{5C22544A-7EE6-4342-B048-85BDC9FD1C3A}</a:tableStyleId>
              </a:tblPr>
              <a:tblGrid>
                <a:gridCol w="662940"/>
                <a:gridCol w="662940"/>
                <a:gridCol w="662940"/>
                <a:gridCol w="662940"/>
                <a:gridCol w="662940"/>
                <a:gridCol w="662940"/>
                <a:gridCol w="662940"/>
                <a:gridCol w="662940"/>
                <a:gridCol w="662940"/>
                <a:gridCol w="662940"/>
              </a:tblGrid>
              <a:tr h="190500">
                <a:tc gridSpan="10">
                  <a:txBody>
                    <a:bodyPr/>
                    <a:lstStyle/>
                    <a:p>
                      <a:pPr algn="l" fontAlgn="b"/>
                      <a:r>
                        <a:rPr lang="en-US" sz="1100" u="none" strike="noStrike">
                          <a:effectLst/>
                        </a:rPr>
                        <a:t>CROSS-CASE ANALYSIS OF CULTURAL INCIDENTS AND ARTIFACTS: ORGANIZATIONAL CULTURE STUDY</a:t>
                      </a:r>
                      <a:endParaRPr lang="en-US" sz="1100" b="1"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sng" strike="noStrike">
                          <a:effectLst/>
                        </a:rPr>
                        <a:t>SCHOOL</a:t>
                      </a:r>
                      <a:endParaRPr lang="en-US" sz="1100" b="0" i="0" u="sng" strike="noStrike">
                        <a:solidFill>
                          <a:srgbClr val="000000"/>
                        </a:solidFill>
                        <a:effectLst/>
                        <a:latin typeface="Calibri"/>
                      </a:endParaRPr>
                    </a:p>
                  </a:txBody>
                  <a:tcPr marL="9525" marR="9525" marT="9525" marB="0" anchor="b"/>
                </a:tc>
                <a:tc gridSpan="3">
                  <a:txBody>
                    <a:bodyPr/>
                    <a:lstStyle/>
                    <a:p>
                      <a:pPr algn="l" fontAlgn="b"/>
                      <a:r>
                        <a:rPr lang="en-US" sz="1100" u="sng" strike="noStrike">
                          <a:effectLst/>
                        </a:rPr>
                        <a:t>HISTORICAL INCIDENT</a:t>
                      </a:r>
                      <a:endParaRPr lang="en-US" sz="1100" b="0" i="0" u="sng"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r>
                        <a:rPr lang="en-US" sz="1100" u="sng" strike="noStrike">
                          <a:effectLst/>
                        </a:rPr>
                        <a:t>CULTURAL ARTIFACTS</a:t>
                      </a:r>
                      <a:endParaRPr lang="en-US" sz="1100" b="0" i="0" u="sng"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sng" strike="noStrike">
                        <a:solidFill>
                          <a:srgbClr val="000000"/>
                        </a:solidFill>
                        <a:effectLst/>
                        <a:latin typeface="Calibri"/>
                      </a:endParaRPr>
                    </a:p>
                  </a:txBody>
                  <a:tcPr marL="9525" marR="9525" marT="9525" marB="0" anchor="b"/>
                </a:tc>
                <a:tc>
                  <a:txBody>
                    <a:bodyPr/>
                    <a:lstStyle/>
                    <a:p>
                      <a:pPr algn="l" fontAlgn="b"/>
                      <a:endParaRPr lang="en-US" sz="1100" b="0" i="0" u="sng"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supportive founding</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r>
                        <a:rPr lang="en-US" sz="1100" u="none" strike="noStrike">
                          <a:effectLst/>
                        </a:rPr>
                        <a:t>egg drop contest each spring,</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family</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4">
                  <a:txBody>
                    <a:bodyPr/>
                    <a:lstStyle/>
                    <a:p>
                      <a:pPr algn="l" fontAlgn="b"/>
                      <a:r>
                        <a:rPr lang="en-US" sz="1100" u="none" strike="noStrike">
                          <a:effectLst/>
                        </a:rPr>
                        <a:t>founders ball in fall with admin, BOT</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60985">
                <a:tc>
                  <a:txBody>
                    <a:bodyPr/>
                    <a:lstStyle/>
                    <a:p>
                      <a:pPr algn="l" fontAlgn="b"/>
                      <a:endParaRPr lang="en-US" sz="1100" b="0" i="0" u="none" strike="noStrike" dirty="0">
                        <a:solidFill>
                          <a:srgbClr val="000000"/>
                        </a:solidFill>
                        <a:effectLst/>
                        <a:latin typeface="Calibri"/>
                      </a:endParaRPr>
                    </a:p>
                  </a:txBody>
                  <a:tcPr marL="9525" marR="9525" marT="9525" marB="0" anchor="b"/>
                </a:tc>
                <a:tc gridSpan="3">
                  <a:txBody>
                    <a:bodyPr/>
                    <a:lstStyle/>
                    <a:p>
                      <a:pPr algn="l" fontAlgn="b"/>
                      <a:r>
                        <a:rPr lang="en-US" sz="1100" u="none" strike="noStrike">
                          <a:effectLst/>
                        </a:rPr>
                        <a:t>female heroine created</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4">
                  <a:txBody>
                    <a:bodyPr/>
                    <a:lstStyle/>
                    <a:p>
                      <a:pPr algn="l" fontAlgn="b"/>
                      <a:r>
                        <a:rPr lang="en-US" sz="1100" u="none" strike="noStrike">
                          <a:effectLst/>
                        </a:rPr>
                        <a:t>scholarships given in heroine's </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institution against odds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2">
                  <a:txBody>
                    <a:bodyPr/>
                    <a:lstStyle/>
                    <a:p>
                      <a:pPr algn="l" fontAlgn="b"/>
                      <a:r>
                        <a:rPr lang="en-US" sz="1100" u="none" strike="noStrike">
                          <a:effectLst/>
                        </a:rPr>
                        <a:t>name at graduation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B</a:t>
                      </a:r>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moving from city to</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throwing seniors into</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country a symbol of</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pond on rural campus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growth, expansion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a rite of passage</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old archway stolen in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2">
                  <a:txBody>
                    <a:bodyPr/>
                    <a:lstStyle/>
                    <a:p>
                      <a:pPr algn="l" fontAlgn="b"/>
                      <a:r>
                        <a:rPr lang="en-US" sz="1100" u="none" strike="noStrike">
                          <a:effectLst/>
                        </a:rPr>
                        <a:t>grads must pass </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middle of the night from</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l" fontAlgn="b"/>
                      <a:r>
                        <a:rPr lang="en-US" sz="1100" u="none" strike="noStrike">
                          <a:effectLst/>
                        </a:rPr>
                        <a:t>thru archway on way</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l" fontAlgn="b"/>
                      <a:r>
                        <a:rPr lang="en-US" sz="1100" u="none" strike="noStrike">
                          <a:effectLst/>
                        </a:rPr>
                        <a:t>old campus to new one</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2">
                  <a:txBody>
                    <a:bodyPr/>
                    <a:lstStyle/>
                    <a:p>
                      <a:pPr algn="l" fontAlgn="b"/>
                      <a:r>
                        <a:rPr lang="en-US" sz="1100" u="none" strike="noStrike">
                          <a:effectLst/>
                        </a:rPr>
                        <a:t>to graduation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
        <p:nvSpPr>
          <p:cNvPr id="3" name="Footer Placeholder 2"/>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67595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Most common types of analytic approaches:</a:t>
            </a:r>
          </a:p>
          <a:p>
            <a:pPr lvl="1"/>
            <a:r>
              <a:rPr lang="en-US" b="1" dirty="0" smtClean="0">
                <a:solidFill>
                  <a:schemeClr val="accent1">
                    <a:lumMod val="75000"/>
                  </a:schemeClr>
                </a:solidFill>
              </a:rPr>
              <a:t>Domain/Content</a:t>
            </a:r>
          </a:p>
          <a:p>
            <a:pPr lvl="1"/>
            <a:r>
              <a:rPr lang="en-US" b="1" dirty="0" smtClean="0">
                <a:solidFill>
                  <a:schemeClr val="accent1">
                    <a:lumMod val="75000"/>
                  </a:schemeClr>
                </a:solidFill>
              </a:rPr>
              <a:t>Thematic</a:t>
            </a:r>
          </a:p>
          <a:p>
            <a:pPr lvl="1"/>
            <a:r>
              <a:rPr lang="en-US" b="1" dirty="0" smtClean="0">
                <a:solidFill>
                  <a:schemeClr val="accent1">
                    <a:lumMod val="75000"/>
                  </a:schemeClr>
                </a:solidFill>
              </a:rPr>
              <a:t>Grounded theory/Constant comparative</a:t>
            </a:r>
          </a:p>
          <a:p>
            <a:pPr lvl="1"/>
            <a:r>
              <a:rPr lang="en-US" b="1" dirty="0" smtClean="0">
                <a:solidFill>
                  <a:schemeClr val="accent1">
                    <a:lumMod val="75000"/>
                  </a:schemeClr>
                </a:solidFill>
              </a:rPr>
              <a:t>Ethnographic/cultural</a:t>
            </a:r>
          </a:p>
          <a:p>
            <a:pPr lvl="1"/>
            <a:r>
              <a:rPr lang="en-US" b="1" dirty="0" smtClean="0">
                <a:solidFill>
                  <a:schemeClr val="accent1">
                    <a:lumMod val="75000"/>
                  </a:schemeClr>
                </a:solidFill>
              </a:rPr>
              <a:t>Metaphorical/ hermeneutical</a:t>
            </a:r>
          </a:p>
          <a:p>
            <a:pPr lvl="1"/>
            <a:r>
              <a:rPr lang="en-US" b="1" dirty="0" smtClean="0">
                <a:solidFill>
                  <a:schemeClr val="accent1">
                    <a:lumMod val="75000"/>
                  </a:schemeClr>
                </a:solidFill>
              </a:rPr>
              <a:t>Phenomenological </a:t>
            </a:r>
          </a:p>
          <a:p>
            <a:pPr lvl="1"/>
            <a:r>
              <a:rPr lang="en-US" b="1" dirty="0" smtClean="0">
                <a:solidFill>
                  <a:schemeClr val="accent1">
                    <a:lumMod val="75000"/>
                  </a:schemeClr>
                </a:solidFill>
              </a:rPr>
              <a:t>Biographical</a:t>
            </a:r>
            <a:r>
              <a:rPr lang="en-US" b="1" dirty="0">
                <a:solidFill>
                  <a:schemeClr val="accent1">
                    <a:lumMod val="75000"/>
                  </a:schemeClr>
                </a:solidFill>
              </a:rPr>
              <a:t>/</a:t>
            </a:r>
            <a:r>
              <a:rPr lang="en-US" b="1" dirty="0" smtClean="0">
                <a:solidFill>
                  <a:schemeClr val="accent1">
                    <a:lumMod val="75000"/>
                  </a:schemeClr>
                </a:solidFill>
              </a:rPr>
              <a:t>narrative analysis</a:t>
            </a:r>
          </a:p>
          <a:p>
            <a:pPr lvl="1"/>
            <a:r>
              <a:rPr lang="en-US" b="1" dirty="0" smtClean="0">
                <a:solidFill>
                  <a:schemeClr val="accent1">
                    <a:lumMod val="75000"/>
                  </a:schemeClr>
                </a:solidFill>
              </a:rPr>
              <a:t>Case Study, Mixed Methods, Focus Groups</a:t>
            </a:r>
          </a:p>
          <a:p>
            <a:pPr lvl="1"/>
            <a:endParaRPr lang="en-US" dirty="0"/>
          </a:p>
        </p:txBody>
      </p:sp>
      <p:sp>
        <p:nvSpPr>
          <p:cNvPr id="2" name="Title 1"/>
          <p:cNvSpPr>
            <a:spLocks noGrp="1"/>
          </p:cNvSpPr>
          <p:nvPr>
            <p:ph type="title"/>
          </p:nvPr>
        </p:nvSpPr>
        <p:spPr/>
        <p:txBody>
          <a:bodyPr>
            <a:normAutofit/>
          </a:bodyPr>
          <a:lstStyle/>
          <a:p>
            <a:r>
              <a:rPr lang="en-US" dirty="0" smtClean="0"/>
              <a:t>Qualitative Data Analysis Types</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73947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sz="3200" dirty="0" smtClean="0"/>
              <a:t>Just as there are numerous statistical tests to run for quantitative data, there are just as many options for qualitative data analysis…</a:t>
            </a:r>
            <a:endParaRPr lang="en-US" sz="3200" dirty="0"/>
          </a:p>
        </p:txBody>
      </p:sp>
      <p:sp>
        <p:nvSpPr>
          <p:cNvPr id="3" name="Title 2"/>
          <p:cNvSpPr>
            <a:spLocks noGrp="1"/>
          </p:cNvSpPr>
          <p:nvPr>
            <p:ph type="title"/>
          </p:nvPr>
        </p:nvSpPr>
        <p:spPr/>
        <p:txBody>
          <a:bodyPr>
            <a:normAutofit fontScale="90000"/>
          </a:bodyPr>
          <a:lstStyle/>
          <a:p>
            <a:pPr algn="ctr"/>
            <a:r>
              <a:rPr lang="en-US" dirty="0" smtClean="0"/>
              <a:t>WHAT TO DO WITH ALL THIS DATA?</a:t>
            </a:r>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21843"/>
            <a:ext cx="28892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42684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b="1" i="1" dirty="0" smtClean="0">
                <a:solidFill>
                  <a:schemeClr val="accent1">
                    <a:lumMod val="75000"/>
                  </a:schemeClr>
                </a:solidFill>
              </a:rPr>
              <a:t>The following expert lists are provided to help you match specific qualitative research designs with the appropriate qualitative data analysis strategies…</a:t>
            </a:r>
            <a:endParaRPr lang="en-US" i="1" dirty="0"/>
          </a:p>
        </p:txBody>
      </p:sp>
      <p:sp>
        <p:nvSpPr>
          <p:cNvPr id="2" name="Title 1"/>
          <p:cNvSpPr>
            <a:spLocks noGrp="1"/>
          </p:cNvSpPr>
          <p:nvPr>
            <p:ph type="title"/>
          </p:nvPr>
        </p:nvSpPr>
        <p:spPr/>
        <p:txBody>
          <a:bodyPr>
            <a:normAutofit fontScale="90000"/>
          </a:bodyPr>
          <a:lstStyle/>
          <a:p>
            <a:r>
              <a:rPr lang="en-US" dirty="0" smtClean="0"/>
              <a:t>If you are working with a particular research design…?</a:t>
            </a:r>
            <a:endParaRPr lang="en-US" dirty="0"/>
          </a:p>
        </p:txBody>
      </p:sp>
      <p:pic>
        <p:nvPicPr>
          <p:cNvPr id="3074" name="Picture 2" descr="C:\Users\fbillups\AppData\Local\Microsoft\Windows\Temporary Internet Files\Content.IE5\FUP5HMU3\MC90044197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4038600"/>
            <a:ext cx="2895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044048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dirty="0" smtClean="0"/>
              <a:t>Domain Analysis: </a:t>
            </a:r>
          </a:p>
          <a:p>
            <a:pPr lvl="1"/>
            <a:r>
              <a:rPr lang="en-US" dirty="0" smtClean="0"/>
              <a:t>Spradley (1979)</a:t>
            </a:r>
            <a:r>
              <a:rPr lang="en-US" dirty="0"/>
              <a:t>	</a:t>
            </a:r>
            <a:endParaRPr lang="en-US" dirty="0" smtClean="0"/>
          </a:p>
          <a:p>
            <a:pPr marL="0" indent="0">
              <a:buNone/>
            </a:pPr>
            <a:r>
              <a:rPr lang="en-US" dirty="0" smtClean="0"/>
              <a:t>Grounded theory, constant comparison analysis</a:t>
            </a:r>
            <a:r>
              <a:rPr lang="en-US" dirty="0"/>
              <a:t>: 	</a:t>
            </a:r>
          </a:p>
          <a:p>
            <a:pPr lvl="1"/>
            <a:r>
              <a:rPr lang="en-US" dirty="0" smtClean="0"/>
              <a:t>Birks &amp; Mills (2011)</a:t>
            </a:r>
          </a:p>
          <a:p>
            <a:pPr lvl="1"/>
            <a:r>
              <a:rPr lang="en-US" dirty="0" smtClean="0"/>
              <a:t>Charmaz (2006)</a:t>
            </a:r>
          </a:p>
          <a:p>
            <a:pPr lvl="1"/>
            <a:r>
              <a:rPr lang="en-US" dirty="0" smtClean="0"/>
              <a:t>Glaser </a:t>
            </a:r>
            <a:r>
              <a:rPr lang="en-US" dirty="0"/>
              <a:t>(</a:t>
            </a:r>
            <a:r>
              <a:rPr lang="en-US" dirty="0" smtClean="0"/>
              <a:t>1967)</a:t>
            </a:r>
          </a:p>
          <a:p>
            <a:pPr lvl="1"/>
            <a:r>
              <a:rPr lang="en-US" dirty="0" smtClean="0"/>
              <a:t>Strauss </a:t>
            </a:r>
            <a:r>
              <a:rPr lang="en-US" dirty="0"/>
              <a:t>&amp; Corbin (1990</a:t>
            </a:r>
            <a:r>
              <a:rPr lang="en-US" dirty="0" smtClean="0"/>
              <a:t>) </a:t>
            </a:r>
            <a:endParaRPr lang="en-US" dirty="0"/>
          </a:p>
          <a:p>
            <a:pPr marL="457200" lvl="1" indent="0">
              <a:buNone/>
            </a:pPr>
            <a:endParaRPr lang="en-US" dirty="0"/>
          </a:p>
        </p:txBody>
      </p:sp>
      <p:sp>
        <p:nvSpPr>
          <p:cNvPr id="5" name="Content Placeholder 4"/>
          <p:cNvSpPr>
            <a:spLocks noGrp="1"/>
          </p:cNvSpPr>
          <p:nvPr>
            <p:ph sz="half" idx="2"/>
          </p:nvPr>
        </p:nvSpPr>
        <p:spPr>
          <a:xfrm>
            <a:off x="4343400" y="1447800"/>
            <a:ext cx="4038600" cy="4525963"/>
          </a:xfrm>
        </p:spPr>
        <p:txBody>
          <a:bodyPr>
            <a:normAutofit/>
          </a:bodyPr>
          <a:lstStyle/>
          <a:p>
            <a:pPr marL="0" indent="0">
              <a:buNone/>
            </a:pPr>
            <a:r>
              <a:rPr lang="en-US" dirty="0" smtClean="0"/>
              <a:t>Thematic Analysis</a:t>
            </a:r>
          </a:p>
          <a:p>
            <a:pPr lvl="1"/>
            <a:r>
              <a:rPr lang="en-US" dirty="0"/>
              <a:t>Boyatzis (1998)</a:t>
            </a:r>
          </a:p>
          <a:p>
            <a:pPr lvl="1"/>
            <a:r>
              <a:rPr lang="en-US" dirty="0"/>
              <a:t>Guest, MacQueen, N</a:t>
            </a:r>
            <a:r>
              <a:rPr lang="en-US" dirty="0" smtClean="0"/>
              <a:t>amey </a:t>
            </a:r>
            <a:r>
              <a:rPr lang="en-US" dirty="0"/>
              <a:t>(2012</a:t>
            </a:r>
            <a:r>
              <a:rPr lang="en-US" dirty="0" smtClean="0"/>
              <a:t>)</a:t>
            </a:r>
          </a:p>
          <a:p>
            <a:pPr marL="0" indent="0">
              <a:buNone/>
            </a:pPr>
            <a:r>
              <a:rPr lang="en-US" dirty="0"/>
              <a:t>Ethnographic analysis:</a:t>
            </a:r>
          </a:p>
          <a:p>
            <a:pPr lvl="1"/>
            <a:r>
              <a:rPr lang="en-US" dirty="0"/>
              <a:t>Spradley (</a:t>
            </a:r>
            <a:r>
              <a:rPr lang="en-US" dirty="0" smtClean="0"/>
              <a:t>1979)</a:t>
            </a:r>
          </a:p>
          <a:p>
            <a:pPr lvl="1"/>
            <a:r>
              <a:rPr lang="en-US" dirty="0" smtClean="0"/>
              <a:t>Sunstein &amp; Chiseri-Strater (2012)</a:t>
            </a:r>
          </a:p>
          <a:p>
            <a:pPr lvl="1"/>
            <a:r>
              <a:rPr lang="en-US" dirty="0" smtClean="0"/>
              <a:t>Wolcott (2005, 2008)</a:t>
            </a:r>
            <a:endParaRPr lang="en-US" dirty="0"/>
          </a:p>
          <a:p>
            <a:pPr lvl="1"/>
            <a:endParaRPr lang="en-US" dirty="0"/>
          </a:p>
        </p:txBody>
      </p:sp>
      <p:sp>
        <p:nvSpPr>
          <p:cNvPr id="2" name="Title 1"/>
          <p:cNvSpPr>
            <a:spLocks noGrp="1"/>
          </p:cNvSpPr>
          <p:nvPr>
            <p:ph type="title"/>
          </p:nvPr>
        </p:nvSpPr>
        <p:spPr/>
        <p:txBody>
          <a:bodyPr/>
          <a:lstStyle/>
          <a:p>
            <a:r>
              <a:rPr lang="en-US" dirty="0" smtClean="0"/>
              <a:t>APPROACHES &amp; EXPERTS</a:t>
            </a:r>
            <a:endParaRPr lang="en-US" dirty="0"/>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599" y="0"/>
            <a:ext cx="151288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489699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marL="0" indent="0">
              <a:buNone/>
            </a:pPr>
            <a:r>
              <a:rPr lang="en-US" dirty="0"/>
              <a:t>L</a:t>
            </a:r>
            <a:r>
              <a:rPr lang="en-US" dirty="0" smtClean="0"/>
              <a:t>inguistic/metaphor analysis: thematic, emotional barometer, cultural values </a:t>
            </a:r>
          </a:p>
          <a:p>
            <a:pPr lvl="1"/>
            <a:r>
              <a:rPr lang="en-US" dirty="0" smtClean="0"/>
              <a:t>Whitcomb &amp; Deshler (1983)</a:t>
            </a:r>
          </a:p>
          <a:p>
            <a:pPr marL="0" indent="0">
              <a:buNone/>
            </a:pPr>
            <a:r>
              <a:rPr lang="en-US" dirty="0" smtClean="0"/>
              <a:t>Cultural Analysis</a:t>
            </a:r>
          </a:p>
          <a:p>
            <a:pPr lvl="1"/>
            <a:r>
              <a:rPr lang="en-US" dirty="0" smtClean="0"/>
              <a:t>Wolcott, 1999</a:t>
            </a:r>
          </a:p>
          <a:p>
            <a:pPr lvl="1"/>
            <a:r>
              <a:rPr lang="en-US" dirty="0" smtClean="0"/>
              <a:t>Van Maanen, 1984</a:t>
            </a:r>
          </a:p>
          <a:p>
            <a:pPr marL="457200" lvl="1" indent="0">
              <a:buNone/>
            </a:pP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dirty="0" smtClean="0"/>
              <a:t>Phenomenological Analysis:</a:t>
            </a:r>
            <a:endParaRPr lang="en-US" dirty="0"/>
          </a:p>
          <a:p>
            <a:pPr lvl="1"/>
            <a:r>
              <a:rPr lang="en-US" dirty="0" smtClean="0"/>
              <a:t>Colaizzi (1978)</a:t>
            </a:r>
          </a:p>
          <a:p>
            <a:pPr lvl="1"/>
            <a:r>
              <a:rPr lang="en-US" dirty="0" smtClean="0"/>
              <a:t>Giorgi (1985, 2009)</a:t>
            </a:r>
          </a:p>
          <a:p>
            <a:pPr lvl="1"/>
            <a:r>
              <a:rPr lang="en-US" dirty="0" smtClean="0"/>
              <a:t>Holstein &amp; Gubrium (2012)</a:t>
            </a:r>
            <a:endParaRPr lang="en-US" dirty="0"/>
          </a:p>
          <a:p>
            <a:pPr lvl="1"/>
            <a:r>
              <a:rPr lang="en-US" dirty="0" smtClean="0"/>
              <a:t>Moustakas (1988, 1990)</a:t>
            </a:r>
          </a:p>
          <a:p>
            <a:pPr lvl="1"/>
            <a:r>
              <a:rPr lang="en-US" dirty="0" smtClean="0"/>
              <a:t>Smith, Flowers, &amp; Larkin (2009)</a:t>
            </a:r>
          </a:p>
          <a:p>
            <a:pPr lvl="1"/>
            <a:r>
              <a:rPr lang="en-US" dirty="0"/>
              <a:t>v</a:t>
            </a:r>
            <a:r>
              <a:rPr lang="en-US" dirty="0" smtClean="0"/>
              <a:t>an Manen (1990)</a:t>
            </a:r>
          </a:p>
          <a:p>
            <a:pPr marL="0" indent="0">
              <a:buNone/>
            </a:pPr>
            <a:r>
              <a:rPr lang="en-US" dirty="0" smtClean="0"/>
              <a:t>  </a:t>
            </a:r>
            <a:endParaRPr lang="en-US" dirty="0"/>
          </a:p>
        </p:txBody>
      </p:sp>
      <p:sp>
        <p:nvSpPr>
          <p:cNvPr id="2" name="Title 1"/>
          <p:cNvSpPr>
            <a:spLocks noGrp="1"/>
          </p:cNvSpPr>
          <p:nvPr>
            <p:ph type="title"/>
          </p:nvPr>
        </p:nvSpPr>
        <p:spPr/>
        <p:txBody>
          <a:bodyPr/>
          <a:lstStyle/>
          <a:p>
            <a:r>
              <a:rPr lang="en-US" dirty="0"/>
              <a:t>APPROACHES &amp; EXPERTS</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2100" y="0"/>
            <a:ext cx="12319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1848638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dirty="0" smtClean="0"/>
              <a:t>Auto/Biographical analysis</a:t>
            </a:r>
            <a:r>
              <a:rPr lang="en-US" dirty="0"/>
              <a:t>:</a:t>
            </a:r>
          </a:p>
          <a:p>
            <a:pPr lvl="1"/>
            <a:r>
              <a:rPr lang="en-US" dirty="0" smtClean="0"/>
              <a:t>Denzin (1989)</a:t>
            </a:r>
          </a:p>
          <a:p>
            <a:pPr lvl="1"/>
            <a:r>
              <a:rPr lang="en-US" dirty="0" smtClean="0"/>
              <a:t>Spry (2011)</a:t>
            </a:r>
            <a:endParaRPr lang="en-US" dirty="0"/>
          </a:p>
          <a:p>
            <a:pPr marL="0" indent="0">
              <a:buNone/>
            </a:pPr>
            <a:r>
              <a:rPr lang="en-US" dirty="0" smtClean="0"/>
              <a:t>Narrative analysis: </a:t>
            </a:r>
            <a:r>
              <a:rPr lang="en-US" dirty="0"/>
              <a:t>	</a:t>
            </a:r>
          </a:p>
          <a:p>
            <a:pPr lvl="1"/>
            <a:r>
              <a:rPr lang="en-US" dirty="0" smtClean="0"/>
              <a:t>Holstein &amp; Gubrium (2012)</a:t>
            </a:r>
          </a:p>
          <a:p>
            <a:pPr lvl="1"/>
            <a:r>
              <a:rPr lang="en-US" dirty="0" smtClean="0"/>
              <a:t>Reissman (2008)</a:t>
            </a:r>
          </a:p>
          <a:p>
            <a:pPr lvl="1"/>
            <a:r>
              <a:rPr lang="en-US" dirty="0" smtClean="0"/>
              <a:t>Yussen &amp; Ozcan (1997) </a:t>
            </a:r>
            <a:endParaRPr lang="en-US" dirty="0"/>
          </a:p>
          <a:p>
            <a:pPr marL="457200" lvl="1" indent="0">
              <a:buNone/>
            </a:pPr>
            <a:endParaRPr lang="en-US" dirty="0"/>
          </a:p>
        </p:txBody>
      </p:sp>
      <p:sp>
        <p:nvSpPr>
          <p:cNvPr id="5" name="Content Placeholder 4"/>
          <p:cNvSpPr>
            <a:spLocks noGrp="1"/>
          </p:cNvSpPr>
          <p:nvPr>
            <p:ph sz="half" idx="2"/>
          </p:nvPr>
        </p:nvSpPr>
        <p:spPr/>
        <p:txBody>
          <a:bodyPr/>
          <a:lstStyle/>
          <a:p>
            <a:pPr marL="0" indent="0">
              <a:buNone/>
            </a:pPr>
            <a:r>
              <a:rPr lang="en-US" dirty="0" smtClean="0"/>
              <a:t>Case Study:</a:t>
            </a:r>
          </a:p>
          <a:p>
            <a:pPr lvl="1"/>
            <a:r>
              <a:rPr lang="en-US" dirty="0" smtClean="0"/>
              <a:t>Stake (1995)</a:t>
            </a:r>
          </a:p>
          <a:p>
            <a:pPr marL="0" indent="0">
              <a:buNone/>
            </a:pPr>
            <a:r>
              <a:rPr lang="en-US" dirty="0" smtClean="0"/>
              <a:t>Focus Groups:</a:t>
            </a:r>
            <a:endParaRPr lang="en-US" dirty="0"/>
          </a:p>
          <a:p>
            <a:pPr lvl="1"/>
            <a:r>
              <a:rPr lang="en-US" dirty="0" smtClean="0"/>
              <a:t>Krueger &amp; Casey (2009)</a:t>
            </a:r>
            <a:endParaRPr lang="en-US" dirty="0"/>
          </a:p>
          <a:p>
            <a:pPr marL="0" indent="0">
              <a:buNone/>
            </a:pPr>
            <a:r>
              <a:rPr lang="en-US" dirty="0" smtClean="0"/>
              <a:t>Mixed Methods:</a:t>
            </a:r>
            <a:endParaRPr lang="en-US" dirty="0"/>
          </a:p>
          <a:p>
            <a:pPr lvl="1"/>
            <a:r>
              <a:rPr lang="en-US" dirty="0" smtClean="0"/>
              <a:t>Creswell &amp; Plano Clark </a:t>
            </a:r>
            <a:r>
              <a:rPr lang="en-US" dirty="0"/>
              <a:t>(1995</a:t>
            </a:r>
            <a:r>
              <a:rPr lang="en-US" dirty="0" smtClean="0"/>
              <a:t>)</a:t>
            </a:r>
          </a:p>
          <a:p>
            <a:pPr lvl="1"/>
            <a:r>
              <a:rPr lang="en-US" dirty="0" smtClean="0"/>
              <a:t>Tashakkori &amp; Teddlie (2010)</a:t>
            </a:r>
            <a:endParaRPr lang="en-US" dirty="0"/>
          </a:p>
          <a:p>
            <a:pPr lvl="1"/>
            <a:endParaRPr lang="en-US" dirty="0" smtClean="0"/>
          </a:p>
        </p:txBody>
      </p:sp>
      <p:sp>
        <p:nvSpPr>
          <p:cNvPr id="2" name="Title 1"/>
          <p:cNvSpPr>
            <a:spLocks noGrp="1"/>
          </p:cNvSpPr>
          <p:nvPr>
            <p:ph type="title"/>
          </p:nvPr>
        </p:nvSpPr>
        <p:spPr/>
        <p:txBody>
          <a:bodyPr/>
          <a:lstStyle/>
          <a:p>
            <a:r>
              <a:rPr lang="en-US" dirty="0"/>
              <a:t>APPROACHES &amp; EXPERTS</a:t>
            </a: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166688"/>
            <a:ext cx="159861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820061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ATLAS/TI, HyperRESEARCH, Nvivo, MaxQDA, NUD*IST</a:t>
            </a:r>
          </a:p>
          <a:p>
            <a:r>
              <a:rPr lang="en-US" dirty="0" smtClean="0"/>
              <a:t>Software packages either assist with theory-building or with concept mapping</a:t>
            </a:r>
          </a:p>
          <a:p>
            <a:r>
              <a:rPr lang="en-US" dirty="0" smtClean="0"/>
              <a:t>Data-voice recognition software converts audio into text, such as Dragon</a:t>
            </a:r>
          </a:p>
          <a:p>
            <a:endParaRPr lang="en-US" dirty="0"/>
          </a:p>
        </p:txBody>
      </p:sp>
      <p:sp>
        <p:nvSpPr>
          <p:cNvPr id="2" name="Title 1"/>
          <p:cNvSpPr>
            <a:spLocks noGrp="1"/>
          </p:cNvSpPr>
          <p:nvPr>
            <p:ph type="title"/>
          </p:nvPr>
        </p:nvSpPr>
        <p:spPr/>
        <p:txBody>
          <a:bodyPr/>
          <a:lstStyle/>
          <a:p>
            <a:r>
              <a:rPr lang="en-US" dirty="0" smtClean="0"/>
              <a:t>Computer Software</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19600"/>
            <a:ext cx="2246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07769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dirty="0" smtClean="0"/>
              <a:t>Grbich, C.  (2007).  Qualitative data analysis: An introduction.  London, UK:  Sage.</a:t>
            </a:r>
          </a:p>
          <a:p>
            <a:pPr marL="114300" indent="0">
              <a:buNone/>
            </a:pPr>
            <a:endParaRPr lang="en-US" dirty="0"/>
          </a:p>
          <a:p>
            <a:pPr marL="114300" indent="0">
              <a:buNone/>
            </a:pPr>
            <a:r>
              <a:rPr lang="en-US" dirty="0" smtClean="0"/>
              <a:t>Miles, M. B., &amp; Huberman, A. M.  (2013).  Qualitative data analysis: An expanded sourcebook. (3</a:t>
            </a:r>
            <a:r>
              <a:rPr lang="en-US" baseline="30000" dirty="0" smtClean="0"/>
              <a:t>rd</a:t>
            </a:r>
            <a:r>
              <a:rPr lang="en-US" dirty="0" smtClean="0"/>
              <a:t> ed.).  Los Angeles, CA:  Sage.</a:t>
            </a:r>
          </a:p>
          <a:p>
            <a:pPr marL="114300" indent="0">
              <a:buNone/>
            </a:pPr>
            <a:endParaRPr lang="en-US" dirty="0"/>
          </a:p>
          <a:p>
            <a:pPr marL="114300" indent="0">
              <a:buNone/>
            </a:pPr>
            <a:r>
              <a:rPr lang="en-US" dirty="0" smtClean="0"/>
              <a:t>Saldana, J.  (2009).  The coding manual for</a:t>
            </a:r>
          </a:p>
          <a:p>
            <a:pPr marL="114300" indent="0">
              <a:buNone/>
            </a:pPr>
            <a:r>
              <a:rPr lang="en-US" dirty="0" smtClean="0"/>
              <a:t>qualitative researchers.  Los Angeles, CA:  Sage.</a:t>
            </a:r>
            <a:endParaRPr lang="en-US" dirty="0"/>
          </a:p>
        </p:txBody>
      </p:sp>
      <p:sp>
        <p:nvSpPr>
          <p:cNvPr id="2" name="Title 1"/>
          <p:cNvSpPr>
            <a:spLocks noGrp="1"/>
          </p:cNvSpPr>
          <p:nvPr>
            <p:ph type="title"/>
          </p:nvPr>
        </p:nvSpPr>
        <p:spPr/>
        <p:txBody>
          <a:bodyPr/>
          <a:lstStyle/>
          <a:p>
            <a:pPr algn="ctr"/>
            <a:r>
              <a:rPr lang="en-US" dirty="0"/>
              <a:t>R</a:t>
            </a:r>
            <a:r>
              <a:rPr lang="en-US" dirty="0" smtClean="0"/>
              <a:t>eferences</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885634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Felice D. Billups, Ed.D.</a:t>
            </a:r>
          </a:p>
          <a:p>
            <a:r>
              <a:rPr lang="en-US" dirty="0" smtClean="0"/>
              <a:t>Professor, Educational Leadership Doctoral Program at Johnson &amp; Wales University</a:t>
            </a:r>
          </a:p>
          <a:p>
            <a:endParaRPr lang="en-US" dirty="0" smtClean="0"/>
          </a:p>
          <a:p>
            <a:r>
              <a:rPr lang="en-US" dirty="0" smtClean="0">
                <a:hlinkClick r:id="rId2"/>
              </a:rPr>
              <a:t>fbillups@jwu.edu</a:t>
            </a:r>
            <a:endParaRPr lang="en-US" dirty="0" smtClean="0"/>
          </a:p>
          <a:p>
            <a:r>
              <a:rPr lang="en-US" dirty="0" smtClean="0"/>
              <a:t>Direct Line: 401-598-1924</a:t>
            </a:r>
          </a:p>
          <a:p>
            <a:endParaRPr lang="en-US" dirty="0" smtClean="0"/>
          </a:p>
          <a:p>
            <a:r>
              <a:rPr lang="en-US" dirty="0" smtClean="0"/>
              <a:t>Mailing address:  8 Abbott Park Place, Providence, RI 02903</a:t>
            </a:r>
            <a:endParaRPr lang="en-US" dirty="0"/>
          </a:p>
        </p:txBody>
      </p:sp>
      <p:sp>
        <p:nvSpPr>
          <p:cNvPr id="3" name="Title 2"/>
          <p:cNvSpPr>
            <a:spLocks noGrp="1"/>
          </p:cNvSpPr>
          <p:nvPr>
            <p:ph type="title"/>
          </p:nvPr>
        </p:nvSpPr>
        <p:spPr/>
        <p:txBody>
          <a:bodyPr/>
          <a:lstStyle/>
          <a:p>
            <a:r>
              <a:rPr lang="en-US" dirty="0" smtClean="0"/>
              <a:t>Feel free to contact me…</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75732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3200" dirty="0" smtClean="0"/>
              <a:t>This session is designed to provide a step-by-step guide for beginning qualitative researchers…who want to know how to apply the appropriate strategies for data analysis, interpretation, and reporting.</a:t>
            </a:r>
            <a:endParaRPr lang="en-US" sz="3200" dirty="0"/>
          </a:p>
        </p:txBody>
      </p:sp>
      <p:sp>
        <p:nvSpPr>
          <p:cNvPr id="3" name="Title 2"/>
          <p:cNvSpPr>
            <a:spLocks noGrp="1"/>
          </p:cNvSpPr>
          <p:nvPr>
            <p:ph type="title"/>
          </p:nvPr>
        </p:nvSpPr>
        <p:spPr/>
        <p:txBody>
          <a:bodyPr/>
          <a:lstStyle/>
          <a:p>
            <a:pPr algn="ctr"/>
            <a:r>
              <a:rPr lang="en-US" dirty="0" smtClean="0"/>
              <a:t>OVERVIEW</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08043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sz="3600" dirty="0" smtClean="0"/>
              <a:t>Think of managing your qualitative analysis process like cleaning your closets – the same basic steps apply!</a:t>
            </a:r>
            <a:endParaRPr lang="en-US" sz="3600" dirty="0"/>
          </a:p>
        </p:txBody>
      </p:sp>
      <p:sp>
        <p:nvSpPr>
          <p:cNvPr id="3" name="Title 2"/>
          <p:cNvSpPr>
            <a:spLocks noGrp="1"/>
          </p:cNvSpPr>
          <p:nvPr>
            <p:ph type="title"/>
          </p:nvPr>
        </p:nvSpPr>
        <p:spPr/>
        <p:txBody>
          <a:bodyPr/>
          <a:lstStyle/>
          <a:p>
            <a:r>
              <a:rPr lang="en-US" dirty="0" smtClean="0"/>
              <a:t>LIKE CLEANING A CLOSET ???</a:t>
            </a:r>
            <a:endParaRPr lang="en-US" dirty="0"/>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089400"/>
            <a:ext cx="25971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379984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229600" cy="5071872"/>
          </a:xfrm>
        </p:spPr>
        <p:txBody>
          <a:bodyPr/>
          <a:lstStyle/>
          <a:p>
            <a:r>
              <a:rPr lang="en-US" dirty="0" smtClean="0"/>
              <a:t>1.  Take everything out of the closet</a:t>
            </a:r>
          </a:p>
          <a:p>
            <a:r>
              <a:rPr lang="en-US" dirty="0" smtClean="0"/>
              <a:t>2.  Sort everything out – save or toss?</a:t>
            </a:r>
          </a:p>
          <a:p>
            <a:r>
              <a:rPr lang="en-US" dirty="0" smtClean="0"/>
              <a:t>3.  Look at what you have left and organize 	into sub-groupings (chunking)</a:t>
            </a:r>
          </a:p>
          <a:p>
            <a:r>
              <a:rPr lang="en-US" dirty="0" smtClean="0"/>
              <a:t>4.  Organize sub-groups into clusters of 	similar things that belong together 	(clusters, codes)</a:t>
            </a:r>
          </a:p>
          <a:p>
            <a:r>
              <a:rPr lang="en-US" dirty="0" smtClean="0"/>
              <a:t>5. 	As you put things back, how would you 	group them to maximize functionality? 	How do the groups make it work together? 	(interpretation, presentation)</a:t>
            </a:r>
          </a:p>
          <a:p>
            <a:endParaRPr lang="en-US" dirty="0" smtClean="0"/>
          </a:p>
          <a:p>
            <a:endParaRPr lang="en-US" dirty="0"/>
          </a:p>
        </p:txBody>
      </p:sp>
      <p:sp>
        <p:nvSpPr>
          <p:cNvPr id="3" name="Title 2"/>
          <p:cNvSpPr>
            <a:spLocks noGrp="1"/>
          </p:cNvSpPr>
          <p:nvPr>
            <p:ph type="title"/>
          </p:nvPr>
        </p:nvSpPr>
        <p:spPr/>
        <p:txBody>
          <a:bodyPr/>
          <a:lstStyle/>
          <a:p>
            <a:r>
              <a:rPr lang="en-US" dirty="0" smtClean="0"/>
              <a:t>It’s the same process…</a:t>
            </a:r>
            <a:endParaRPr 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6200"/>
            <a:ext cx="230346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2368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qualitative data analysis involves the same four essential steps:</a:t>
            </a:r>
          </a:p>
          <a:p>
            <a:endParaRPr lang="en-US" dirty="0" smtClean="0"/>
          </a:p>
          <a:p>
            <a:r>
              <a:rPr lang="en-US" dirty="0" smtClean="0"/>
              <a:t>1.	</a:t>
            </a:r>
            <a:r>
              <a:rPr lang="en-US" sz="2400" dirty="0" smtClean="0"/>
              <a:t>Raw data management- ‘data cleaning’</a:t>
            </a:r>
          </a:p>
          <a:p>
            <a:r>
              <a:rPr lang="en-US" sz="2400" dirty="0" smtClean="0"/>
              <a:t>2.	Data reduction, I, II – ‘chunking’, ‘coding’</a:t>
            </a:r>
          </a:p>
          <a:p>
            <a:r>
              <a:rPr lang="en-US" sz="2400" dirty="0" smtClean="0"/>
              <a:t>3.	Data interpretation – ‘coding’, ‘clustering’</a:t>
            </a:r>
          </a:p>
          <a:p>
            <a:r>
              <a:rPr lang="en-US" sz="2400" dirty="0" smtClean="0"/>
              <a:t>4.	Data representation – ‘telling the story’, </a:t>
            </a:r>
          </a:p>
          <a:p>
            <a:pPr marL="109728" indent="0">
              <a:buNone/>
            </a:pPr>
            <a:r>
              <a:rPr lang="en-US" sz="2400" dirty="0"/>
              <a:t>	</a:t>
            </a:r>
            <a:r>
              <a:rPr lang="en-US" sz="2400" dirty="0" smtClean="0"/>
              <a:t>‘making sense of the data for others’</a:t>
            </a:r>
            <a:endParaRPr lang="en-US" sz="2400" dirty="0"/>
          </a:p>
        </p:txBody>
      </p:sp>
      <p:sp>
        <p:nvSpPr>
          <p:cNvPr id="3" name="Title 2"/>
          <p:cNvSpPr>
            <a:spLocks noGrp="1"/>
          </p:cNvSpPr>
          <p:nvPr>
            <p:ph type="title"/>
          </p:nvPr>
        </p:nvSpPr>
        <p:spPr/>
        <p:txBody>
          <a:bodyPr/>
          <a:lstStyle/>
          <a:p>
            <a:pPr algn="ctr"/>
            <a:r>
              <a:rPr lang="en-US" dirty="0" smtClean="0"/>
              <a:t>FOUR BASIC STEPS</a:t>
            </a:r>
            <a:endParaRPr lang="en-US" dirty="0"/>
          </a:p>
        </p:txBody>
      </p:sp>
      <p:sp>
        <p:nvSpPr>
          <p:cNvPr id="4" name="Footer Placeholder 3"/>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73879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billups\Documents\conferences &amp; publishing\NERA workshop on qual data analysis 2013\creswell spiral.png"/>
          <p:cNvPicPr>
            <a:picLocks noGrp="1" noChangeAspect="1" noChangeArrowheads="1"/>
          </p:cNvPicPr>
          <p:nvPr>
            <p:ph idx="1"/>
          </p:nvPr>
        </p:nvPicPr>
        <p:blipFill>
          <a:blip r:embed="rId2"/>
          <a:srcRect/>
          <a:stretch>
            <a:fillRect/>
          </a:stretch>
        </p:blipFill>
        <p:spPr bwMode="auto">
          <a:xfrm>
            <a:off x="1143000" y="1600200"/>
            <a:ext cx="6934200" cy="4038600"/>
          </a:xfrm>
          <a:prstGeom prst="rect">
            <a:avLst/>
          </a:prstGeom>
          <a:noFill/>
          <a:ln w="28575">
            <a:solidFill>
              <a:schemeClr val="accent1"/>
            </a:solidFill>
            <a:miter lim="800000"/>
            <a:headEnd/>
            <a:tailEnd/>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US" dirty="0" smtClean="0">
                <a:solidFill>
                  <a:schemeClr val="accent1">
                    <a:lumMod val="75000"/>
                  </a:schemeClr>
                </a:solidFill>
              </a:rPr>
              <a:t>DATA ANALYSIS SPIRAL #1</a:t>
            </a:r>
            <a:endParaRPr lang="en-US" dirty="0">
              <a:solidFill>
                <a:schemeClr val="accent1">
                  <a:lumMod val="75000"/>
                </a:schemeClr>
              </a:solidFill>
            </a:endParaRPr>
          </a:p>
        </p:txBody>
      </p:sp>
      <p:sp>
        <p:nvSpPr>
          <p:cNvPr id="2" name="Footer Placeholder 1"/>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212482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billups\Documents\conferences &amp; publishing\NERA workshop on qual data analysis 2013\data analysis spira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629400" cy="4038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US" dirty="0" smtClean="0">
                <a:solidFill>
                  <a:schemeClr val="accent1">
                    <a:lumMod val="75000"/>
                  </a:schemeClr>
                </a:solidFill>
              </a:rPr>
              <a:t>DATA ANALYSIS SPIRAL #2</a:t>
            </a:r>
            <a:endParaRPr lang="en-US" dirty="0">
              <a:solidFill>
                <a:schemeClr val="accent1">
                  <a:lumMod val="75000"/>
                </a:schemeClr>
              </a:solidFill>
            </a:endParaRPr>
          </a:p>
        </p:txBody>
      </p:sp>
      <p:sp>
        <p:nvSpPr>
          <p:cNvPr id="2" name="Footer Placeholder 1"/>
          <p:cNvSpPr>
            <a:spLocks noGrp="1"/>
          </p:cNvSpPr>
          <p:nvPr>
            <p:ph type="ftr" sz="quarter" idx="11"/>
          </p:nvPr>
        </p:nvSpPr>
        <p:spPr/>
        <p:txBody>
          <a:bodyPr/>
          <a:lstStyle/>
          <a:p>
            <a:r>
              <a:rPr lang="en-US" smtClean="0"/>
              <a:t>Felice D. Billups, EdD.,  NERA Webinar Presentation</a:t>
            </a:r>
            <a:endParaRPr lang="en-US"/>
          </a:p>
        </p:txBody>
      </p:sp>
    </p:spTree>
    <p:extLst>
      <p:ext uri="{BB962C8B-B14F-4D97-AF65-F5344CB8AC3E}">
        <p14:creationId xmlns:p14="http://schemas.microsoft.com/office/powerpoint/2010/main" val="1070808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3250</Words>
  <Application>Microsoft Office PowerPoint</Application>
  <PresentationFormat>On-screen Show (4:3)</PresentationFormat>
  <Paragraphs>305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QUALITATIVE DATA ANALYSIS</vt:lpstr>
      <vt:lpstr>GETTING STARTED?</vt:lpstr>
      <vt:lpstr>WHAT TO DO WITH ALL THIS DATA?</vt:lpstr>
      <vt:lpstr>OVERVIEW</vt:lpstr>
      <vt:lpstr>LIKE CLEANING A CLOSET ???</vt:lpstr>
      <vt:lpstr>It’s the same process…</vt:lpstr>
      <vt:lpstr>FOUR BASIC STEPS</vt:lpstr>
      <vt:lpstr>DATA ANALYSIS SPIRAL #1</vt:lpstr>
      <vt:lpstr>DATA ANALYSIS SPIRAL #2</vt:lpstr>
      <vt:lpstr>Step 1: Raw Data Management</vt:lpstr>
      <vt:lpstr>Raw Data Sample</vt:lpstr>
      <vt:lpstr>Step II: Data Reduction I</vt:lpstr>
      <vt:lpstr>Winnowing</vt:lpstr>
      <vt:lpstr>Chunks-Clusters Sample</vt:lpstr>
      <vt:lpstr>Step II: Data Reduction II</vt:lpstr>
      <vt:lpstr>Coding Process</vt:lpstr>
      <vt:lpstr>A Priori or In Vivo Codes</vt:lpstr>
      <vt:lpstr>Coding Levels</vt:lpstr>
      <vt:lpstr>Coding Sample</vt:lpstr>
      <vt:lpstr>Coding Levels (revisiting)</vt:lpstr>
      <vt:lpstr>Coding Progression</vt:lpstr>
      <vt:lpstr>Step III:  Data Interpretation &amp; Themes</vt:lpstr>
      <vt:lpstr>Themes Sample</vt:lpstr>
      <vt:lpstr>Step IV: Data Representation</vt:lpstr>
      <vt:lpstr>Data Representation Types</vt:lpstr>
      <vt:lpstr>How will it look in the end?</vt:lpstr>
      <vt:lpstr>PowerPoint Presentation</vt:lpstr>
      <vt:lpstr>PowerPoint Presentation</vt:lpstr>
      <vt:lpstr>Qualitative Data Analysis Types</vt:lpstr>
      <vt:lpstr>If you are working with a particular research design…?</vt:lpstr>
      <vt:lpstr>APPROACHES &amp; EXPERTS</vt:lpstr>
      <vt:lpstr>APPROACHES &amp; EXPERTS</vt:lpstr>
      <vt:lpstr>APPROACHES &amp; EXPERTS</vt:lpstr>
      <vt:lpstr>Computer Software</vt:lpstr>
      <vt:lpstr>References</vt:lpstr>
      <vt:lpstr>Feel free to 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DATA ANALYSIS</dc:title>
  <dc:creator>Felice D. Billups</dc:creator>
  <cp:lastModifiedBy>Felice D. Billups</cp:lastModifiedBy>
  <cp:revision>60</cp:revision>
  <cp:lastPrinted>2014-04-23T17:41:25Z</cp:lastPrinted>
  <dcterms:created xsi:type="dcterms:W3CDTF">2006-08-16T00:00:00Z</dcterms:created>
  <dcterms:modified xsi:type="dcterms:W3CDTF">2014-04-23T21:04:49Z</dcterms:modified>
</cp:coreProperties>
</file>