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316" r:id="rId6"/>
    <p:sldId id="317" r:id="rId7"/>
    <p:sldId id="318" r:id="rId8"/>
    <p:sldId id="319" r:id="rId9"/>
    <p:sldId id="320" r:id="rId10"/>
    <p:sldId id="321" r:id="rId11"/>
    <p:sldId id="284" r:id="rId12"/>
  </p:sldIdLst>
  <p:sldSz cx="9144000" cy="6858000" type="screen4x3"/>
  <p:notesSz cx="9296400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06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93" autoAdjust="0"/>
    <p:restoredTop sz="84643" autoAdjust="0"/>
  </p:normalViewPr>
  <p:slideViewPr>
    <p:cSldViewPr>
      <p:cViewPr varScale="1">
        <p:scale>
          <a:sx n="94" d="100"/>
          <a:sy n="94" d="100"/>
        </p:scale>
        <p:origin x="-15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1" d="100"/>
          <a:sy n="111" d="100"/>
        </p:scale>
        <p:origin x="-1728" y="-78"/>
      </p:cViewPr>
      <p:guideLst>
        <p:guide orient="horz" pos="2208"/>
        <p:guide pos="292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08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AERA Conference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9075" cy="3508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1, 2013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7975"/>
            <a:ext cx="4029075" cy="3508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738" y="6657975"/>
            <a:ext cx="4029075" cy="3508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259DCBC-D966-4223-8947-E9E61A8D67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08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9075" cy="3508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EB09302-3203-46EA-9EC7-2E685818701C}" type="datetimeFigureOut">
              <a:rPr lang="en-US"/>
              <a:pPr>
                <a:defRPr/>
              </a:pPr>
              <a:t>12/3/2013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30575"/>
            <a:ext cx="7435850" cy="31543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7975"/>
            <a:ext cx="4029075" cy="3508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8" y="6657975"/>
            <a:ext cx="4029075" cy="3508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E7D4F52-8D17-479F-9F15-5C6DCEA0F6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0922DD0-B9BB-4457-856B-1C4310121EAC}" type="slidenum">
              <a:rPr lang="en-US" smtClean="0">
                <a:latin typeface="Arial" pitchFamily="34" charset="0"/>
                <a:ea typeface="ヒラギノ角ゴ Pro W3" charset="-128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smtClean="0">
              <a:latin typeface="Arial" pitchFamily="34" charset="0"/>
              <a:ea typeface="ヒラギノ角ゴ Pro W3" charset="-128"/>
              <a:cs typeface="Arial" pitchFamily="34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7188" y="525463"/>
            <a:ext cx="3505200" cy="26289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17475" indent="-117475" eaLnBrk="1" hangingPunct="1"/>
            <a:endParaRPr lang="en-US" smtClean="0">
              <a:latin typeface="Arial" pitchFamily="34" charset="0"/>
              <a:ea typeface="ヒラギノ角ゴ Pro W3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0922DD0-B9BB-4457-856B-1C4310121EAC}" type="slidenum">
              <a:rPr lang="en-US" smtClean="0">
                <a:latin typeface="Arial" pitchFamily="34" charset="0"/>
                <a:ea typeface="ヒラギノ角ゴ Pro W3" charset="-128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smtClean="0">
              <a:latin typeface="Arial" pitchFamily="34" charset="0"/>
              <a:ea typeface="ヒラギノ角ゴ Pro W3" charset="-128"/>
              <a:cs typeface="Arial" pitchFamily="34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7188" y="525463"/>
            <a:ext cx="3505200" cy="26289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17475" indent="-117475" eaLnBrk="1" hangingPunct="1"/>
            <a:endParaRPr lang="en-US" smtClean="0">
              <a:latin typeface="Arial" pitchFamily="34" charset="0"/>
              <a:ea typeface="ヒラギノ角ゴ Pro W3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0922DD0-B9BB-4457-856B-1C4310121EAC}" type="slidenum">
              <a:rPr lang="en-US" smtClean="0">
                <a:latin typeface="Arial" pitchFamily="34" charset="0"/>
                <a:ea typeface="ヒラギノ角ゴ Pro W3" charset="-128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smtClean="0">
              <a:latin typeface="Arial" pitchFamily="34" charset="0"/>
              <a:ea typeface="ヒラギノ角ゴ Pro W3" charset="-128"/>
              <a:cs typeface="Arial" pitchFamily="34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7188" y="525463"/>
            <a:ext cx="3505200" cy="26289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17475" indent="-117475" eaLnBrk="1" hangingPunct="1"/>
            <a:endParaRPr lang="en-US" smtClean="0">
              <a:latin typeface="Arial" pitchFamily="34" charset="0"/>
              <a:ea typeface="ヒラギノ角ゴ Pro W3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0922DD0-B9BB-4457-856B-1C4310121EAC}" type="slidenum">
              <a:rPr lang="en-US" smtClean="0">
                <a:latin typeface="Arial" pitchFamily="34" charset="0"/>
                <a:ea typeface="ヒラギノ角ゴ Pro W3" charset="-128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smtClean="0">
              <a:latin typeface="Arial" pitchFamily="34" charset="0"/>
              <a:ea typeface="ヒラギノ角ゴ Pro W3" charset="-128"/>
              <a:cs typeface="Arial" pitchFamily="34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7188" y="525463"/>
            <a:ext cx="3505200" cy="26289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17475" indent="-117475" eaLnBrk="1" hangingPunct="1"/>
            <a:endParaRPr lang="en-US" smtClean="0">
              <a:latin typeface="Arial" pitchFamily="34" charset="0"/>
              <a:ea typeface="ヒラギノ角ゴ Pro W3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0922DD0-B9BB-4457-856B-1C4310121EAC}" type="slidenum">
              <a:rPr lang="en-US" smtClean="0">
                <a:latin typeface="Arial" pitchFamily="34" charset="0"/>
                <a:ea typeface="ヒラギノ角ゴ Pro W3" charset="-128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smtClean="0">
              <a:latin typeface="Arial" pitchFamily="34" charset="0"/>
              <a:ea typeface="ヒラギノ角ゴ Pro W3" charset="-128"/>
              <a:cs typeface="Arial" pitchFamily="34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7188" y="525463"/>
            <a:ext cx="3505200" cy="26289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17475" indent="-117475" eaLnBrk="1" hangingPunct="1"/>
            <a:endParaRPr lang="en-US" smtClean="0">
              <a:latin typeface="Arial" pitchFamily="34" charset="0"/>
              <a:ea typeface="ヒラギノ角ゴ Pro W3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0922DD0-B9BB-4457-856B-1C4310121EAC}" type="slidenum">
              <a:rPr lang="en-US" smtClean="0">
                <a:latin typeface="Arial" pitchFamily="34" charset="0"/>
                <a:ea typeface="ヒラギノ角ゴ Pro W3" charset="-128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smtClean="0">
              <a:latin typeface="Arial" pitchFamily="34" charset="0"/>
              <a:ea typeface="ヒラギノ角ゴ Pro W3" charset="-128"/>
              <a:cs typeface="Arial" pitchFamily="34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7188" y="525463"/>
            <a:ext cx="3505200" cy="26289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17475" indent="-117475" eaLnBrk="1" hangingPunct="1"/>
            <a:endParaRPr lang="en-US" smtClean="0">
              <a:latin typeface="Arial" pitchFamily="34" charset="0"/>
              <a:ea typeface="ヒラギノ角ゴ Pro W3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816CC2D-FB08-4A8C-B85F-92791FADEABF}" type="slidenum">
              <a:rPr lang="en-US" smtClean="0">
                <a:latin typeface="Arial" pitchFamily="34" charset="0"/>
                <a:ea typeface="ヒラギノ角ゴ Pro W3" charset="-128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smtClean="0">
              <a:latin typeface="Arial" pitchFamily="34" charset="0"/>
              <a:ea typeface="ヒラギノ角ゴ Pro W3" charset="-128"/>
              <a:cs typeface="Arial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latin typeface="Arial" pitchFamily="34" charset="0"/>
              <a:ea typeface="ヒラギノ角ゴ Pro W3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676400"/>
          </a:xfrm>
        </p:spPr>
        <p:txBody>
          <a:bodyPr/>
          <a:lstStyle>
            <a:lvl1pPr>
              <a:defRPr sz="36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685800" y="6537325"/>
            <a:ext cx="5715000" cy="200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cs typeface="+mn-cs"/>
              </a:rPr>
              <a:t>Copyright © 2011 Educational Testing Service. All rights reserved.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 rot="5400000">
            <a:off x="495300" y="6637338"/>
            <a:ext cx="228600" cy="0"/>
          </a:xfrm>
          <a:prstGeom prst="line">
            <a:avLst/>
          </a:prstGeom>
          <a:ln>
            <a:solidFill>
              <a:srgbClr val="0030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600" b="1" cap="all">
                <a:solidFill>
                  <a:srgbClr val="003067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003067"/>
                </a:solidFill>
                <a:latin typeface="Verdana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52400" y="6492875"/>
            <a:ext cx="457200" cy="2889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003067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3730A6D-79DD-43E8-B9C6-F1AF86E321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685800" y="6537325"/>
            <a:ext cx="5715000" cy="200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cs typeface="+mn-cs"/>
              </a:rPr>
              <a:t>Copyright © 2011 Educational Testing Service. All rights reserved.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 rot="5400000">
            <a:off x="495300" y="6637338"/>
            <a:ext cx="228600" cy="0"/>
          </a:xfrm>
          <a:prstGeom prst="line">
            <a:avLst/>
          </a:prstGeom>
          <a:ln>
            <a:solidFill>
              <a:srgbClr val="0030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90600"/>
          </a:xfrm>
        </p:spPr>
        <p:txBody>
          <a:bodyPr/>
          <a:lstStyle>
            <a:lvl1pPr>
              <a:defRPr sz="3600">
                <a:solidFill>
                  <a:srgbClr val="003067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457200" y="2209800"/>
            <a:ext cx="8229600" cy="3124200"/>
          </a:xfrm>
          <a:prstGeom prst="rect">
            <a:avLst/>
          </a:prstGeom>
        </p:spPr>
        <p:txBody>
          <a:bodyPr/>
          <a:lstStyle>
            <a:lvl1pPr>
              <a:defRPr>
                <a:latin typeface="Verdana" pitchFamily="34" charset="0"/>
              </a:defRPr>
            </a:lvl1pPr>
            <a:lvl2pPr>
              <a:defRPr>
                <a:latin typeface="Verdana" pitchFamily="34" charset="0"/>
              </a:defRPr>
            </a:lvl2pPr>
            <a:lvl3pPr>
              <a:defRPr>
                <a:latin typeface="Verdana" pitchFamily="34" charset="0"/>
              </a:defRPr>
            </a:lvl3pPr>
            <a:lvl4pPr>
              <a:defRPr>
                <a:latin typeface="Verdana" pitchFamily="34" charset="0"/>
              </a:defRPr>
            </a:lvl4pPr>
            <a:lvl5pPr>
              <a:defRPr>
                <a:latin typeface="Verdana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92875"/>
            <a:ext cx="457200" cy="2889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003067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B1DD912-91A5-4904-8EAA-ECED47E4B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685800" y="6537325"/>
            <a:ext cx="5715000" cy="200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cs typeface="+mn-cs"/>
              </a:rPr>
              <a:t>Copyright © 2011 Educational Testing Service. All rights reserved.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 rot="5400000">
            <a:off x="495300" y="6637338"/>
            <a:ext cx="228600" cy="0"/>
          </a:xfrm>
          <a:prstGeom prst="line">
            <a:avLst/>
          </a:prstGeom>
          <a:ln>
            <a:solidFill>
              <a:srgbClr val="0030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2"/>
                </a:solidFill>
                <a:latin typeface="Verdana" pitchFamily="34" charset="0"/>
                <a:cs typeface="Lucida Sans Unicode" pitchFamily="34" charset="0"/>
              </a:defRPr>
            </a:lvl1pPr>
            <a:lvl2pPr>
              <a:defRPr sz="2400">
                <a:latin typeface="Verdana" pitchFamily="34" charset="0"/>
                <a:cs typeface="Lucida Sans Unicode" pitchFamily="34" charset="0"/>
              </a:defRPr>
            </a:lvl2pPr>
            <a:lvl3pPr>
              <a:defRPr sz="2000">
                <a:latin typeface="Verdana" pitchFamily="34" charset="0"/>
                <a:cs typeface="Lucida Sans Unicode" pitchFamily="34" charset="0"/>
              </a:defRPr>
            </a:lvl3pPr>
            <a:lvl4pPr>
              <a:defRPr sz="1800">
                <a:latin typeface="Verdana" pitchFamily="34" charset="0"/>
                <a:cs typeface="Lucida Sans Unicode" pitchFamily="34" charset="0"/>
              </a:defRPr>
            </a:lvl4pPr>
            <a:lvl5pPr>
              <a:defRPr sz="1800">
                <a:latin typeface="Verdana" pitchFamily="34" charset="0"/>
                <a:cs typeface="Lucida Sans Unicode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03067"/>
                </a:solidFill>
                <a:latin typeface="Verdana" pitchFamily="34" charset="0"/>
              </a:defRPr>
            </a:lvl1pPr>
            <a:lvl2pPr>
              <a:defRPr sz="2400">
                <a:latin typeface="Verdana" pitchFamily="34" charset="0"/>
              </a:defRPr>
            </a:lvl2pPr>
            <a:lvl3pPr>
              <a:defRPr sz="2000">
                <a:latin typeface="Verdana" pitchFamily="34" charset="0"/>
              </a:defRPr>
            </a:lvl3pPr>
            <a:lvl4pPr>
              <a:defRPr sz="1800">
                <a:latin typeface="Verdana" pitchFamily="34" charset="0"/>
              </a:defRPr>
            </a:lvl4pPr>
            <a:lvl5pPr>
              <a:defRPr sz="1800">
                <a:latin typeface="Verdan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52400" y="6492875"/>
            <a:ext cx="457200" cy="2889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003067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EC85F24-FC35-4735-9A42-159CD33E30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685800" y="6537325"/>
            <a:ext cx="5715000" cy="200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cs typeface="+mn-cs"/>
              </a:rPr>
              <a:t>Copyright © 2011 Educational Testing Service. All rights reserved.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 rot="5400000">
            <a:off x="495300" y="6637338"/>
            <a:ext cx="228600" cy="0"/>
          </a:xfrm>
          <a:prstGeom prst="line">
            <a:avLst/>
          </a:prstGeom>
          <a:ln>
            <a:solidFill>
              <a:srgbClr val="0030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700" b="1">
                <a:solidFill>
                  <a:srgbClr val="003067"/>
                </a:solidFill>
                <a:latin typeface="Verdan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Verdana" pitchFamily="34" charset="0"/>
              </a:defRPr>
            </a:lvl1pPr>
            <a:lvl2pPr>
              <a:defRPr sz="2000">
                <a:latin typeface="Verdana" pitchFamily="34" charset="0"/>
              </a:defRPr>
            </a:lvl2pPr>
            <a:lvl3pPr>
              <a:defRPr sz="1800">
                <a:latin typeface="Verdana" pitchFamily="34" charset="0"/>
              </a:defRPr>
            </a:lvl3pPr>
            <a:lvl4pPr>
              <a:defRPr sz="1600">
                <a:latin typeface="Verdana" pitchFamily="34" charset="0"/>
              </a:defRPr>
            </a:lvl4pPr>
            <a:lvl5pPr>
              <a:defRPr sz="1600">
                <a:latin typeface="Verdana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700" b="1">
                <a:solidFill>
                  <a:srgbClr val="003067"/>
                </a:solidFill>
                <a:latin typeface="Verdan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Verdana" pitchFamily="34" charset="0"/>
              </a:defRPr>
            </a:lvl1pPr>
            <a:lvl2pPr>
              <a:defRPr sz="2000">
                <a:latin typeface="Verdana" pitchFamily="34" charset="0"/>
              </a:defRPr>
            </a:lvl2pPr>
            <a:lvl3pPr>
              <a:defRPr sz="1800">
                <a:latin typeface="Verdana" pitchFamily="34" charset="0"/>
              </a:defRPr>
            </a:lvl3pPr>
            <a:lvl4pPr>
              <a:defRPr sz="1600">
                <a:latin typeface="Verdana" pitchFamily="34" charset="0"/>
              </a:defRPr>
            </a:lvl4pPr>
            <a:lvl5pPr>
              <a:defRPr sz="1600">
                <a:latin typeface="Verdana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52400" y="6492875"/>
            <a:ext cx="457200" cy="2889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003067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D47F805-F1E5-47B8-BADF-AF6DADD9ED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685800" y="6537325"/>
            <a:ext cx="5715000" cy="200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cs typeface="+mn-cs"/>
              </a:rPr>
              <a:t>Copyright © 2011 Educational Testing Service. All rights reserved.</a:t>
            </a:r>
          </a:p>
        </p:txBody>
      </p:sp>
      <p:cxnSp>
        <p:nvCxnSpPr>
          <p:cNvPr id="3" name="Straight Connector 2"/>
          <p:cNvCxnSpPr/>
          <p:nvPr userDrawn="1"/>
        </p:nvCxnSpPr>
        <p:spPr>
          <a:xfrm rot="5400000">
            <a:off x="495300" y="6637338"/>
            <a:ext cx="228600" cy="0"/>
          </a:xfrm>
          <a:prstGeom prst="line">
            <a:avLst/>
          </a:prstGeom>
          <a:ln>
            <a:solidFill>
              <a:srgbClr val="0030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52400" y="6492875"/>
            <a:ext cx="457200" cy="2889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003067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34E9358-9F46-4E9D-9F72-6C2DBA89F6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685800" y="6537325"/>
            <a:ext cx="5715000" cy="200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cs typeface="+mn-cs"/>
              </a:rPr>
              <a:t>Copyright © 2011 Educational Testing Service. All rights reserved.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 rot="5400000">
            <a:off x="495300" y="6637338"/>
            <a:ext cx="228600" cy="0"/>
          </a:xfrm>
          <a:prstGeom prst="line">
            <a:avLst/>
          </a:prstGeom>
          <a:ln>
            <a:solidFill>
              <a:srgbClr val="0030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rgbClr val="003067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5111750" cy="490696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Verdana" pitchFamily="34" charset="0"/>
              </a:defRPr>
            </a:lvl1pPr>
            <a:lvl2pPr>
              <a:defRPr sz="2800">
                <a:latin typeface="Verdana" pitchFamily="34" charset="0"/>
              </a:defRPr>
            </a:lvl2pPr>
            <a:lvl3pPr>
              <a:defRPr sz="2400">
                <a:latin typeface="Verdana" pitchFamily="34" charset="0"/>
              </a:defRPr>
            </a:lvl3pPr>
            <a:lvl4pPr>
              <a:defRPr sz="2000">
                <a:latin typeface="Verdana" pitchFamily="34" charset="0"/>
              </a:defRPr>
            </a:lvl4pPr>
            <a:lvl5pPr>
              <a:defRPr sz="2000">
                <a:latin typeface="Verdana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438400"/>
            <a:ext cx="3008313" cy="36877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Verdan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52400" y="6492875"/>
            <a:ext cx="457200" cy="2889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003067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E069444-74DE-4925-B389-9DF26024E3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685800" y="6537325"/>
            <a:ext cx="5715000" cy="200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cs typeface="+mn-cs"/>
              </a:rPr>
              <a:t>Copyright © 2011 Educational Testing Service. All rights reserved.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 rot="5400000">
            <a:off x="495300" y="6637338"/>
            <a:ext cx="228600" cy="0"/>
          </a:xfrm>
          <a:prstGeom prst="line">
            <a:avLst/>
          </a:prstGeom>
          <a:ln>
            <a:solidFill>
              <a:srgbClr val="0030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003067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4399"/>
            <a:ext cx="5486400" cy="3813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Verdana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Verdan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52400" y="6492875"/>
            <a:ext cx="457200" cy="2889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003067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DC68BAF-C18D-4BD8-B17E-3968A81FF5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0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0"/>
            <a:ext cx="8229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6537325"/>
            <a:ext cx="5715000" cy="200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700" dirty="0">
                <a:solidFill>
                  <a:schemeClr val="bg1"/>
                </a:solidFill>
                <a:latin typeface="Verdana" pitchFamily="34" charset="0"/>
                <a:cs typeface="+mn-cs"/>
              </a:rPr>
              <a:t>Copyright © 2011 Educational Testing Service.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4" r:id="rId1"/>
    <p:sldLayoutId id="2147484015" r:id="rId2"/>
    <p:sldLayoutId id="2147484016" r:id="rId3"/>
    <p:sldLayoutId id="2147484017" r:id="rId4"/>
    <p:sldLayoutId id="2147484018" r:id="rId5"/>
    <p:sldLayoutId id="2147484019" r:id="rId6"/>
    <p:sldLayoutId id="2147484020" r:id="rId7"/>
    <p:sldLayoutId id="2147484021" r:id="rId8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bg1"/>
          </a:solidFill>
          <a:latin typeface="Corbel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orbe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orbe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orbe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orbe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orbe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orbe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orbe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orbe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easuredprogress.org/" TargetMode="External"/><Relationship Id="rId3" Type="http://schemas.openxmlformats.org/officeDocument/2006/relationships/hyperlink" Target="http://www.act.org/" TargetMode="External"/><Relationship Id="rId7" Type="http://schemas.openxmlformats.org/officeDocument/2006/relationships/hyperlink" Target="http://www.lsac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ets.org/" TargetMode="External"/><Relationship Id="rId5" Type="http://schemas.openxmlformats.org/officeDocument/2006/relationships/hyperlink" Target="http://www.ctb.com/" TargetMode="External"/><Relationship Id="rId4" Type="http://schemas.openxmlformats.org/officeDocument/2006/relationships/hyperlink" Target="http://www.collegeboard.org/" TargetMode="External"/><Relationship Id="rId9" Type="http://schemas.openxmlformats.org/officeDocument/2006/relationships/hyperlink" Target="http://www.pearsonassessments.com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and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jwyoung@ets.org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762000"/>
            <a:ext cx="8001000" cy="5410200"/>
          </a:xfrm>
        </p:spPr>
        <p:txBody>
          <a:bodyPr/>
          <a:lstStyle/>
          <a:p>
            <a:pPr>
              <a:defRPr/>
            </a:pPr>
            <a:r>
              <a:rPr lang="en-US" i="1" dirty="0" smtClean="0">
                <a:latin typeface="Arial" pitchFamily="34" charset="0"/>
              </a:rPr>
              <a:t/>
            </a:r>
            <a:br>
              <a:rPr lang="en-US" i="1" dirty="0" smtClean="0">
                <a:latin typeface="Arial" pitchFamily="34" charset="0"/>
              </a:rPr>
            </a:br>
            <a:r>
              <a:rPr lang="en-US" i="1" dirty="0" smtClean="0">
                <a:latin typeface="Arial" pitchFamily="34" charset="0"/>
              </a:rPr>
              <a:t/>
            </a:r>
            <a:br>
              <a:rPr lang="en-US" i="1" dirty="0" smtClean="0">
                <a:latin typeface="Arial" pitchFamily="34" charset="0"/>
              </a:rPr>
            </a:br>
            <a:r>
              <a:rPr lang="en-US" i="1" dirty="0" smtClean="0">
                <a:latin typeface="Arial" pitchFamily="34" charset="0"/>
              </a:rPr>
              <a:t/>
            </a:r>
            <a:br>
              <a:rPr lang="en-US" i="1" dirty="0" smtClean="0">
                <a:latin typeface="Arial" pitchFamily="34" charset="0"/>
              </a:rPr>
            </a:br>
            <a:r>
              <a:rPr lang="en-US" i="1" dirty="0" smtClean="0">
                <a:latin typeface="Arial" pitchFamily="34" charset="0"/>
              </a:rPr>
              <a:t/>
            </a:r>
            <a:br>
              <a:rPr lang="en-US" i="1" dirty="0" smtClean="0">
                <a:latin typeface="Arial" pitchFamily="34" charset="0"/>
              </a:rPr>
            </a:br>
            <a:r>
              <a:rPr lang="en-US" i="1" dirty="0" smtClean="0">
                <a:latin typeface="Arial" pitchFamily="34" charset="0"/>
              </a:rPr>
              <a:t/>
            </a:r>
            <a:br>
              <a:rPr lang="en-US" i="1" dirty="0" smtClean="0">
                <a:latin typeface="Arial" pitchFamily="34" charset="0"/>
              </a:rPr>
            </a:br>
            <a:r>
              <a:rPr lang="en-US" i="1" dirty="0" smtClean="0">
                <a:latin typeface="Arial" pitchFamily="34" charset="0"/>
              </a:rPr>
              <a:t/>
            </a:r>
            <a:br>
              <a:rPr lang="en-US" i="1" dirty="0" smtClean="0">
                <a:latin typeface="Arial" pitchFamily="34" charset="0"/>
              </a:rPr>
            </a:br>
            <a:r>
              <a:rPr lang="en-US" i="1" dirty="0" smtClean="0">
                <a:latin typeface="Arial" pitchFamily="34" charset="0"/>
              </a:rPr>
              <a:t/>
            </a:r>
            <a:br>
              <a:rPr lang="en-US" i="1" dirty="0" smtClean="0">
                <a:latin typeface="Arial" pitchFamily="34" charset="0"/>
              </a:rPr>
            </a:br>
            <a:r>
              <a:rPr lang="en-US" sz="4000" i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4400" i="1" dirty="0" smtClean="0">
                <a:solidFill>
                  <a:schemeClr val="tx1"/>
                </a:solidFill>
                <a:latin typeface="+mj-lt"/>
              </a:rPr>
              <a:t>Applying for Summer Internships</a:t>
            </a:r>
            <a:br>
              <a:rPr lang="en-US" sz="4400" i="1" dirty="0" smtClean="0">
                <a:solidFill>
                  <a:schemeClr val="tx1"/>
                </a:solidFill>
                <a:latin typeface="+mj-lt"/>
              </a:rPr>
            </a:br>
            <a:r>
              <a:rPr lang="en-US" sz="4400" i="1" dirty="0" smtClean="0">
                <a:solidFill>
                  <a:schemeClr val="tx1"/>
                </a:solidFill>
                <a:latin typeface="+mj-lt"/>
              </a:rPr>
              <a:t/>
            </a:r>
            <a:br>
              <a:rPr lang="en-US" sz="4400" i="1" dirty="0" smtClean="0">
                <a:solidFill>
                  <a:schemeClr val="tx1"/>
                </a:solidFill>
                <a:latin typeface="+mj-lt"/>
              </a:rPr>
            </a:br>
            <a:r>
              <a:rPr lang="en-US" sz="3000" i="1" dirty="0" smtClean="0">
                <a:solidFill>
                  <a:schemeClr val="tx1"/>
                </a:solidFill>
                <a:latin typeface="+mn-lt"/>
              </a:rPr>
              <a:t>John W. Young, Ph.D.</a:t>
            </a:r>
            <a:br>
              <a:rPr lang="en-US" sz="3000" i="1" dirty="0" smtClean="0">
                <a:solidFill>
                  <a:schemeClr val="tx1"/>
                </a:solidFill>
                <a:latin typeface="+mn-lt"/>
              </a:rPr>
            </a:br>
            <a:r>
              <a:rPr lang="en-US" sz="2000" i="1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000" i="1" dirty="0" smtClean="0">
                <a:solidFill>
                  <a:prstClr val="black"/>
                </a:solidFill>
                <a:latin typeface="Calibri"/>
              </a:rPr>
              <a:t>NERA President </a:t>
            </a:r>
            <a:r>
              <a:rPr lang="en-US" sz="3000" i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US" sz="3000" i="1" dirty="0" smtClean="0">
                <a:solidFill>
                  <a:schemeClr val="tx1"/>
                </a:solidFill>
                <a:latin typeface="+mn-lt"/>
              </a:rPr>
            </a:br>
            <a:r>
              <a:rPr lang="en-US" sz="3000" i="1" dirty="0" smtClean="0">
                <a:solidFill>
                  <a:schemeClr val="tx1"/>
                </a:solidFill>
                <a:latin typeface="+mn-lt"/>
              </a:rPr>
              <a:t>Director, Higher Education Research Group</a:t>
            </a:r>
            <a:br>
              <a:rPr lang="en-US" sz="3000" i="1" dirty="0" smtClean="0">
                <a:solidFill>
                  <a:schemeClr val="tx1"/>
                </a:solidFill>
                <a:latin typeface="+mn-lt"/>
              </a:rPr>
            </a:br>
            <a:r>
              <a:rPr lang="en-US" sz="3000" i="1" dirty="0" smtClean="0">
                <a:solidFill>
                  <a:schemeClr val="tx1"/>
                </a:solidFill>
                <a:latin typeface="+mn-lt"/>
              </a:rPr>
              <a:t>Educational Testing Service</a:t>
            </a:r>
            <a:br>
              <a:rPr lang="en-US" sz="3000" i="1" dirty="0" smtClean="0">
                <a:solidFill>
                  <a:schemeClr val="tx1"/>
                </a:solidFill>
                <a:latin typeface="+mn-lt"/>
              </a:rPr>
            </a:br>
            <a:r>
              <a:rPr lang="en-US" sz="3000" i="1" dirty="0" smtClean="0">
                <a:solidFill>
                  <a:schemeClr val="tx1"/>
                </a:solidFill>
                <a:latin typeface="+mn-lt"/>
              </a:rPr>
              <a:t>Princeton, New Jersey</a:t>
            </a:r>
            <a:br>
              <a:rPr lang="en-US" sz="3000" i="1" dirty="0" smtClean="0">
                <a:solidFill>
                  <a:schemeClr val="tx1"/>
                </a:solidFill>
                <a:latin typeface="+mn-lt"/>
              </a:rPr>
            </a:br>
            <a:r>
              <a:rPr lang="en-US" sz="2000" i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US" sz="2000" i="1" dirty="0" smtClean="0">
                <a:solidFill>
                  <a:schemeClr val="tx1"/>
                </a:solidFill>
                <a:latin typeface="+mn-lt"/>
              </a:rPr>
            </a:br>
            <a:r>
              <a:rPr lang="en-US" sz="2000" i="1" dirty="0" smtClean="0">
                <a:solidFill>
                  <a:schemeClr val="tx1"/>
                </a:solidFill>
                <a:latin typeface="+mn-lt"/>
              </a:rPr>
              <a:t>NERA Webinar #1</a:t>
            </a:r>
            <a:br>
              <a:rPr lang="en-US" sz="2000" i="1" dirty="0" smtClean="0">
                <a:solidFill>
                  <a:schemeClr val="tx1"/>
                </a:solidFill>
                <a:latin typeface="+mn-lt"/>
              </a:rPr>
            </a:br>
            <a:r>
              <a:rPr lang="en-US" sz="2000" i="1" dirty="0" smtClean="0">
                <a:solidFill>
                  <a:schemeClr val="tx1"/>
                </a:solidFill>
                <a:latin typeface="+mn-lt"/>
              </a:rPr>
              <a:t> December 4, 2013</a:t>
            </a:r>
            <a:r>
              <a:rPr lang="en-US" sz="1200" i="1" dirty="0" smtClean="0">
                <a:solidFill>
                  <a:srgbClr val="003067"/>
                </a:solidFill>
                <a:latin typeface="+mn-lt"/>
              </a:rPr>
              <a:t/>
            </a:r>
            <a:br>
              <a:rPr lang="en-US" sz="1200" i="1" dirty="0" smtClean="0">
                <a:solidFill>
                  <a:srgbClr val="003067"/>
                </a:solidFill>
                <a:latin typeface="+mn-lt"/>
              </a:rPr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>
                <a:latin typeface="Arial" pitchFamily="34" charset="0"/>
              </a:rPr>
              <a:t/>
            </a:r>
            <a:br>
              <a:rPr lang="en-US" i="1" dirty="0" smtClean="0">
                <a:latin typeface="Arial" pitchFamily="34" charset="0"/>
              </a:rPr>
            </a:br>
            <a:r>
              <a:rPr lang="en-US" i="1" dirty="0" smtClean="0">
                <a:latin typeface="Arial" pitchFamily="34" charset="0"/>
              </a:rPr>
              <a:t/>
            </a:r>
            <a:br>
              <a:rPr lang="en-US" i="1" dirty="0" smtClean="0">
                <a:latin typeface="Arial" pitchFamily="34" charset="0"/>
              </a:rPr>
            </a:br>
            <a:r>
              <a:rPr lang="en-US" i="1" dirty="0" smtClean="0">
                <a:latin typeface="Arial" pitchFamily="34" charset="0"/>
              </a:rPr>
              <a:t/>
            </a:r>
            <a:br>
              <a:rPr lang="en-US" i="1" dirty="0" smtClean="0">
                <a:latin typeface="Arial" pitchFamily="34" charset="0"/>
              </a:rPr>
            </a:br>
            <a:r>
              <a:rPr lang="en-US" i="1" dirty="0" smtClean="0">
                <a:latin typeface="Arial" pitchFamily="34" charset="0"/>
              </a:rPr>
              <a:t/>
            </a:r>
            <a:br>
              <a:rPr lang="en-US" i="1" dirty="0" smtClean="0">
                <a:latin typeface="Arial" pitchFamily="34" charset="0"/>
              </a:rPr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3"/>
          <p:cNvSpPr txBox="1">
            <a:spLocks noGrp="1"/>
          </p:cNvSpPr>
          <p:nvPr/>
        </p:nvSpPr>
        <p:spPr bwMode="auto">
          <a:xfrm>
            <a:off x="1676400" y="6629400"/>
            <a:ext cx="5486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 sz="60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09600"/>
            <a:ext cx="7772400" cy="1295400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i="1" dirty="0" smtClean="0">
                <a:latin typeface="+mj-lt"/>
              </a:rPr>
              <a:t>Introduction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533400" y="1828800"/>
            <a:ext cx="7924800" cy="23542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514350" indent="-514350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sz="2800" i="1" dirty="0" smtClean="0"/>
              <a:t>I will start by describing the application process for assessment organizations as these companies have the most well-established internship programs.</a:t>
            </a:r>
          </a:p>
          <a:p>
            <a:pPr marL="514350" indent="-514350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sz="2800" i="1" dirty="0" smtClean="0"/>
              <a:t>I will also describe internship possibilities in other educational settings. </a:t>
            </a:r>
          </a:p>
          <a:p>
            <a:pPr marL="514350" indent="-514350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sz="2800" i="1" dirty="0" smtClean="0"/>
              <a:t>I will also discuss how to approach an organization that does not have an internship program so to create an internship for you.</a:t>
            </a:r>
          </a:p>
          <a:p>
            <a:pPr marL="514350" indent="-514350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sz="2800" i="1" dirty="0" smtClean="0"/>
              <a:t>Lastly, we’ll have time for Q&amp;A.</a:t>
            </a:r>
          </a:p>
          <a:p>
            <a:pPr marL="514350" indent="-514350" eaLnBrk="1" hangingPunct="1">
              <a:spcBef>
                <a:spcPct val="0"/>
              </a:spcBef>
              <a:buFont typeface="Arial" pitchFamily="34" charset="0"/>
              <a:buNone/>
            </a:pPr>
            <a:endParaRPr lang="en-US" sz="2400" b="1" i="1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611B32-0538-4FF8-B1D1-21C82160AE19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3"/>
          <p:cNvSpPr txBox="1">
            <a:spLocks noGrp="1"/>
          </p:cNvSpPr>
          <p:nvPr/>
        </p:nvSpPr>
        <p:spPr bwMode="auto">
          <a:xfrm>
            <a:off x="1676400" y="6629400"/>
            <a:ext cx="5486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 sz="60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09600"/>
            <a:ext cx="7772400" cy="1295400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i="1" dirty="0" smtClean="0">
                <a:latin typeface="+mj-lt"/>
              </a:rPr>
              <a:t>Assessment Organizations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533400" y="1676400"/>
            <a:ext cx="7924800" cy="25066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514350" indent="-514350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sz="2600" i="1" dirty="0" smtClean="0"/>
              <a:t>These assessment organizations have internships:</a:t>
            </a:r>
          </a:p>
          <a:p>
            <a:pPr marL="514350" indent="-514350" eaLnBrk="1" hangingPunct="1">
              <a:spcBef>
                <a:spcPct val="0"/>
              </a:spcBef>
            </a:pPr>
            <a:r>
              <a:rPr lang="en-US" sz="2600" i="1" dirty="0" smtClean="0"/>
              <a:t>ACT (Iowa City, IA); </a:t>
            </a:r>
            <a:r>
              <a:rPr lang="en-US" sz="2600" i="1" dirty="0" smtClean="0">
                <a:hlinkClick r:id="rId3"/>
              </a:rPr>
              <a:t>www.act.org</a:t>
            </a:r>
            <a:endParaRPr lang="en-US" sz="2600" i="1" dirty="0" smtClean="0"/>
          </a:p>
          <a:p>
            <a:pPr marL="514350" indent="-514350" eaLnBrk="1" hangingPunct="1">
              <a:spcBef>
                <a:spcPct val="0"/>
              </a:spcBef>
            </a:pPr>
            <a:r>
              <a:rPr lang="en-US" sz="2600" i="1" dirty="0" smtClean="0"/>
              <a:t>College Board (Newtown, PA); </a:t>
            </a:r>
            <a:r>
              <a:rPr lang="en-US" sz="2600" i="1" dirty="0" smtClean="0">
                <a:hlinkClick r:id="rId4"/>
              </a:rPr>
              <a:t>www.collegeboard.org</a:t>
            </a:r>
            <a:endParaRPr lang="en-US" sz="2600" i="1" dirty="0" smtClean="0"/>
          </a:p>
          <a:p>
            <a:pPr marL="514350" indent="-514350" eaLnBrk="1" hangingPunct="1">
              <a:spcBef>
                <a:spcPct val="0"/>
              </a:spcBef>
            </a:pPr>
            <a:r>
              <a:rPr lang="en-US" sz="2600" i="1" dirty="0" smtClean="0"/>
              <a:t>CTB/McGraw-Hill (Monterey, CA); </a:t>
            </a:r>
            <a:r>
              <a:rPr lang="en-US" sz="2600" i="1" dirty="0" smtClean="0">
                <a:hlinkClick r:id="rId5"/>
              </a:rPr>
              <a:t>www.ctb.com</a:t>
            </a:r>
            <a:endParaRPr lang="en-US" sz="2600" i="1" dirty="0" smtClean="0"/>
          </a:p>
          <a:p>
            <a:pPr marL="514350" indent="-514350" eaLnBrk="1" hangingPunct="1">
              <a:spcBef>
                <a:spcPct val="0"/>
              </a:spcBef>
            </a:pPr>
            <a:r>
              <a:rPr lang="en-US" sz="2600" i="1" dirty="0" smtClean="0"/>
              <a:t>Educational Testing Service (Princeton, NJ); </a:t>
            </a:r>
            <a:r>
              <a:rPr lang="en-US" sz="2600" i="1" dirty="0" smtClean="0">
                <a:hlinkClick r:id="rId6"/>
              </a:rPr>
              <a:t>www.ets.org</a:t>
            </a:r>
            <a:endParaRPr lang="en-US" sz="2600" i="1" dirty="0" smtClean="0"/>
          </a:p>
          <a:p>
            <a:pPr marL="514350" indent="-514350" eaLnBrk="1" hangingPunct="1">
              <a:spcBef>
                <a:spcPct val="0"/>
              </a:spcBef>
            </a:pPr>
            <a:r>
              <a:rPr lang="en-US" sz="2600" i="1" dirty="0" smtClean="0"/>
              <a:t>Law School Admission Council (Newtown, PA); </a:t>
            </a:r>
            <a:r>
              <a:rPr lang="en-US" sz="2600" i="1" dirty="0" smtClean="0">
                <a:hlinkClick r:id="rId7"/>
              </a:rPr>
              <a:t>www.lsac.org</a:t>
            </a:r>
            <a:endParaRPr lang="en-US" sz="2600" i="1" dirty="0" smtClean="0"/>
          </a:p>
          <a:p>
            <a:pPr marL="514350" indent="-514350" eaLnBrk="1" hangingPunct="1">
              <a:spcBef>
                <a:spcPct val="0"/>
              </a:spcBef>
            </a:pPr>
            <a:r>
              <a:rPr lang="en-US" sz="2600" i="1" dirty="0" smtClean="0"/>
              <a:t>Measured Progress (Dover, NH); </a:t>
            </a:r>
            <a:r>
              <a:rPr lang="en-US" sz="2600" i="1" dirty="0" smtClean="0">
                <a:hlinkClick r:id="rId8"/>
              </a:rPr>
              <a:t>www.measuredprogress.org</a:t>
            </a:r>
            <a:r>
              <a:rPr lang="en-US" sz="2600" i="1" dirty="0" smtClean="0"/>
              <a:t> </a:t>
            </a:r>
          </a:p>
          <a:p>
            <a:pPr marL="514350" indent="-514350" eaLnBrk="1" hangingPunct="1">
              <a:spcBef>
                <a:spcPct val="0"/>
              </a:spcBef>
            </a:pPr>
            <a:r>
              <a:rPr lang="en-US" sz="2600" i="1" dirty="0" smtClean="0"/>
              <a:t>Pearson (various); </a:t>
            </a:r>
            <a:r>
              <a:rPr lang="en-US" sz="2600" i="1" dirty="0" smtClean="0">
                <a:hlinkClick r:id="rId9"/>
              </a:rPr>
              <a:t>www.pearsonassessments.com</a:t>
            </a:r>
            <a:endParaRPr lang="en-US" sz="2600" i="1" dirty="0" smtClean="0"/>
          </a:p>
          <a:p>
            <a:pPr marL="514350" indent="-514350" eaLnBrk="1" hangingPunct="1">
              <a:spcBef>
                <a:spcPct val="0"/>
              </a:spcBef>
              <a:buNone/>
            </a:pPr>
            <a:endParaRPr lang="en-US" sz="2800" i="1" dirty="0" smtClean="0"/>
          </a:p>
          <a:p>
            <a:pPr marL="514350" indent="-514350" eaLnBrk="1" hangingPunct="1">
              <a:spcBef>
                <a:spcPct val="0"/>
              </a:spcBef>
              <a:buFont typeface="Arial" pitchFamily="34" charset="0"/>
              <a:buNone/>
            </a:pPr>
            <a:endParaRPr lang="en-US" sz="2800" i="1" dirty="0" smtClean="0"/>
          </a:p>
          <a:p>
            <a:pPr marL="514350" indent="-514350" eaLnBrk="1" hangingPunct="1">
              <a:spcBef>
                <a:spcPct val="0"/>
              </a:spcBef>
              <a:buFont typeface="Arial" pitchFamily="34" charset="0"/>
              <a:buNone/>
            </a:pPr>
            <a:endParaRPr lang="en-US" sz="2400" b="1" i="1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611B32-0538-4FF8-B1D1-21C82160AE19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3"/>
          <p:cNvSpPr txBox="1">
            <a:spLocks noGrp="1"/>
          </p:cNvSpPr>
          <p:nvPr/>
        </p:nvSpPr>
        <p:spPr bwMode="auto">
          <a:xfrm>
            <a:off x="1676400" y="6629400"/>
            <a:ext cx="5486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 sz="60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09600"/>
            <a:ext cx="7772400" cy="1295400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i="1" dirty="0" smtClean="0">
                <a:latin typeface="+mj-lt"/>
              </a:rPr>
              <a:t>Assessment Organizations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533400" y="1752600"/>
            <a:ext cx="7924800" cy="24304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514350" indent="-514350" eaLnBrk="1" hangingPunct="1">
              <a:spcBef>
                <a:spcPct val="0"/>
              </a:spcBef>
              <a:buNone/>
            </a:pPr>
            <a:r>
              <a:rPr lang="en-US" sz="2800" i="1" dirty="0" smtClean="0"/>
              <a:t>These internship programs share some common features:</a:t>
            </a:r>
          </a:p>
          <a:p>
            <a:pPr marL="514350" indent="-514350" eaLnBrk="1" hangingPunct="1">
              <a:spcBef>
                <a:spcPct val="0"/>
              </a:spcBef>
            </a:pPr>
            <a:r>
              <a:rPr lang="en-US" sz="2800" i="1" dirty="0" smtClean="0"/>
              <a:t>Programs are highly competitive </a:t>
            </a:r>
          </a:p>
          <a:p>
            <a:pPr marL="514350" indent="-514350" eaLnBrk="1" hangingPunct="1">
              <a:spcBef>
                <a:spcPct val="0"/>
              </a:spcBef>
            </a:pPr>
            <a:r>
              <a:rPr lang="en-US" sz="2800" i="1" dirty="0" smtClean="0"/>
              <a:t>Doctoral students are given preference </a:t>
            </a:r>
          </a:p>
          <a:p>
            <a:pPr marL="514350" indent="-514350" eaLnBrk="1" hangingPunct="1">
              <a:spcBef>
                <a:spcPct val="0"/>
              </a:spcBef>
            </a:pPr>
            <a:r>
              <a:rPr lang="en-US" sz="2800" i="1" dirty="0" smtClean="0"/>
              <a:t>Decisions are based on academic qualifications,  fit with a specific project, diversity goals</a:t>
            </a:r>
          </a:p>
          <a:p>
            <a:pPr marL="514350" indent="-514350" eaLnBrk="1" hangingPunct="1">
              <a:spcBef>
                <a:spcPct val="0"/>
              </a:spcBef>
            </a:pPr>
            <a:r>
              <a:rPr lang="en-US" sz="2800" i="1" dirty="0" smtClean="0"/>
              <a:t>International students with F1 visas are eligible</a:t>
            </a:r>
          </a:p>
          <a:p>
            <a:pPr marL="514350" indent="-514350" eaLnBrk="1" hangingPunct="1">
              <a:spcBef>
                <a:spcPct val="0"/>
              </a:spcBef>
            </a:pPr>
            <a:r>
              <a:rPr lang="en-US" sz="2800" i="1" dirty="0" smtClean="0"/>
              <a:t>Typically 8 weeks long (June/July; July/August)</a:t>
            </a:r>
          </a:p>
          <a:p>
            <a:pPr marL="514350" indent="-514350" eaLnBrk="1" hangingPunct="1">
              <a:spcBef>
                <a:spcPct val="0"/>
              </a:spcBef>
            </a:pPr>
            <a:r>
              <a:rPr lang="en-US" sz="2800" i="1" dirty="0" smtClean="0"/>
              <a:t>Includes a stipend + travel expenses</a:t>
            </a:r>
          </a:p>
          <a:p>
            <a:pPr marL="514350" indent="-514350" eaLnBrk="1" hangingPunct="1">
              <a:spcBef>
                <a:spcPct val="0"/>
              </a:spcBef>
            </a:pPr>
            <a:r>
              <a:rPr lang="en-US" sz="2800" i="1" dirty="0" smtClean="0"/>
              <a:t>Deadlines are generally around February 1</a:t>
            </a:r>
            <a:r>
              <a:rPr lang="en-US" sz="2800" i="1" baseline="30000" dirty="0" smtClean="0"/>
              <a:t>st</a:t>
            </a:r>
            <a:endParaRPr lang="en-US" sz="2800" i="1" dirty="0" smtClean="0"/>
          </a:p>
          <a:p>
            <a:pPr marL="514350" indent="-514350" eaLnBrk="1" hangingPunct="1">
              <a:spcBef>
                <a:spcPct val="0"/>
              </a:spcBef>
            </a:pPr>
            <a:r>
              <a:rPr lang="en-US" sz="2800" i="1" dirty="0" smtClean="0"/>
              <a:t>Decisions are usually made by March 15</a:t>
            </a:r>
            <a:r>
              <a:rPr lang="en-US" sz="2800" i="1" baseline="30000" dirty="0" smtClean="0"/>
              <a:t>th</a:t>
            </a:r>
            <a:endParaRPr lang="en-US" sz="2800" i="1" dirty="0" smtClean="0"/>
          </a:p>
          <a:p>
            <a:pPr marL="514350" indent="-514350" eaLnBrk="1" hangingPunct="1">
              <a:spcBef>
                <a:spcPct val="0"/>
              </a:spcBef>
              <a:buNone/>
            </a:pPr>
            <a:endParaRPr lang="en-US" sz="2800" i="1" dirty="0" smtClean="0"/>
          </a:p>
          <a:p>
            <a:pPr marL="514350" indent="-514350" eaLnBrk="1" hangingPunct="1">
              <a:spcBef>
                <a:spcPct val="0"/>
              </a:spcBef>
            </a:pPr>
            <a:endParaRPr lang="en-US" sz="2800" i="1" dirty="0" smtClean="0"/>
          </a:p>
          <a:p>
            <a:pPr marL="514350" indent="-514350" eaLnBrk="1" hangingPunct="1">
              <a:spcBef>
                <a:spcPct val="0"/>
              </a:spcBef>
            </a:pPr>
            <a:endParaRPr lang="en-US" sz="2800" i="1" dirty="0" smtClean="0"/>
          </a:p>
          <a:p>
            <a:pPr marL="514350" indent="-514350" eaLnBrk="1" hangingPunct="1">
              <a:spcBef>
                <a:spcPct val="0"/>
              </a:spcBef>
              <a:buFont typeface="Arial" pitchFamily="34" charset="0"/>
              <a:buNone/>
            </a:pPr>
            <a:endParaRPr lang="en-US" sz="2800" i="1" dirty="0" smtClean="0"/>
          </a:p>
          <a:p>
            <a:pPr marL="514350" indent="-514350" eaLnBrk="1" hangingPunct="1">
              <a:spcBef>
                <a:spcPct val="0"/>
              </a:spcBef>
              <a:buFont typeface="Arial" pitchFamily="34" charset="0"/>
              <a:buNone/>
            </a:pPr>
            <a:endParaRPr lang="en-US" sz="2400" b="1" i="1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611B32-0538-4FF8-B1D1-21C82160AE19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3"/>
          <p:cNvSpPr txBox="1">
            <a:spLocks noGrp="1"/>
          </p:cNvSpPr>
          <p:nvPr/>
        </p:nvSpPr>
        <p:spPr bwMode="auto">
          <a:xfrm>
            <a:off x="1676400" y="6629400"/>
            <a:ext cx="5486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 sz="60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09600"/>
            <a:ext cx="7772400" cy="1295400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i="1" dirty="0" smtClean="0">
                <a:latin typeface="+mj-lt"/>
              </a:rPr>
              <a:t>Assessment Organizations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533400" y="1676400"/>
            <a:ext cx="7924800" cy="25066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514350" indent="-514350" eaLnBrk="1" hangingPunct="1">
              <a:spcBef>
                <a:spcPct val="0"/>
              </a:spcBef>
              <a:buNone/>
            </a:pPr>
            <a:r>
              <a:rPr lang="en-US" sz="2800" i="1" dirty="0" smtClean="0"/>
              <a:t>What makes for a successful application?</a:t>
            </a:r>
          </a:p>
          <a:p>
            <a:pPr marL="514350" indent="-514350" eaLnBrk="1" hangingPunct="1">
              <a:spcBef>
                <a:spcPct val="0"/>
              </a:spcBef>
            </a:pPr>
            <a:r>
              <a:rPr lang="en-US" sz="2800" i="1" dirty="0" smtClean="0"/>
              <a:t>Strong academic record (grades, coursework, research experience)</a:t>
            </a:r>
          </a:p>
          <a:p>
            <a:pPr marL="514350" indent="-514350" eaLnBrk="1" hangingPunct="1">
              <a:spcBef>
                <a:spcPct val="0"/>
              </a:spcBef>
            </a:pPr>
            <a:r>
              <a:rPr lang="en-US" sz="2800" i="1" dirty="0" smtClean="0"/>
              <a:t>Good fit for a specific project (prior related experience, interest)</a:t>
            </a:r>
          </a:p>
          <a:p>
            <a:pPr marL="514350" indent="-514350" eaLnBrk="1" hangingPunct="1">
              <a:spcBef>
                <a:spcPct val="0"/>
              </a:spcBef>
            </a:pPr>
            <a:r>
              <a:rPr lang="en-US" sz="2800" i="1" dirty="0" smtClean="0"/>
              <a:t>Strong recommendations from faculty</a:t>
            </a:r>
          </a:p>
          <a:p>
            <a:pPr marL="514350" indent="-514350" eaLnBrk="1" hangingPunct="1">
              <a:spcBef>
                <a:spcPct val="0"/>
              </a:spcBef>
            </a:pPr>
            <a:r>
              <a:rPr lang="en-US" sz="2800" i="1" dirty="0" smtClean="0"/>
              <a:t>Well-written statement of interest</a:t>
            </a:r>
          </a:p>
          <a:p>
            <a:pPr marL="514350" indent="-514350" eaLnBrk="1" hangingPunct="1">
              <a:spcBef>
                <a:spcPct val="0"/>
              </a:spcBef>
            </a:pPr>
            <a:r>
              <a:rPr lang="en-US" sz="2800" i="1" dirty="0" smtClean="0"/>
              <a:t>Well-organized application materials</a:t>
            </a:r>
          </a:p>
          <a:p>
            <a:pPr marL="514350" indent="-514350" eaLnBrk="1" hangingPunct="1">
              <a:spcBef>
                <a:spcPct val="0"/>
              </a:spcBef>
            </a:pPr>
            <a:r>
              <a:rPr lang="en-US" sz="2800" i="1" dirty="0" smtClean="0"/>
              <a:t>Enthusiasm!!!</a:t>
            </a:r>
          </a:p>
          <a:p>
            <a:pPr marL="514350" indent="-514350" eaLnBrk="1" hangingPunct="1">
              <a:spcBef>
                <a:spcPct val="0"/>
              </a:spcBef>
              <a:buNone/>
            </a:pPr>
            <a:r>
              <a:rPr lang="en-US" sz="2800" i="1" dirty="0" smtClean="0"/>
              <a:t>More similar to applying for jobs rather than admissions to graduate school.</a:t>
            </a:r>
          </a:p>
          <a:p>
            <a:pPr marL="514350" indent="-514350" eaLnBrk="1" hangingPunct="1">
              <a:spcBef>
                <a:spcPct val="0"/>
              </a:spcBef>
            </a:pPr>
            <a:endParaRPr lang="en-US" sz="2800" i="1" dirty="0" smtClean="0"/>
          </a:p>
          <a:p>
            <a:pPr marL="514350" indent="-514350" eaLnBrk="1" hangingPunct="1">
              <a:spcBef>
                <a:spcPct val="0"/>
              </a:spcBef>
            </a:pPr>
            <a:endParaRPr lang="en-US" sz="2800" i="1" dirty="0" smtClean="0"/>
          </a:p>
          <a:p>
            <a:pPr marL="514350" indent="-514350" eaLnBrk="1" hangingPunct="1">
              <a:spcBef>
                <a:spcPct val="0"/>
              </a:spcBef>
            </a:pPr>
            <a:endParaRPr lang="en-US" sz="2800" i="1" dirty="0" smtClean="0"/>
          </a:p>
          <a:p>
            <a:pPr marL="514350" indent="-514350" eaLnBrk="1" hangingPunct="1">
              <a:spcBef>
                <a:spcPct val="0"/>
              </a:spcBef>
            </a:pPr>
            <a:endParaRPr lang="en-US" sz="2800" i="1" dirty="0" smtClean="0"/>
          </a:p>
          <a:p>
            <a:pPr marL="514350" indent="-514350" eaLnBrk="1" hangingPunct="1">
              <a:spcBef>
                <a:spcPct val="0"/>
              </a:spcBef>
              <a:buFont typeface="Arial" pitchFamily="34" charset="0"/>
              <a:buNone/>
            </a:pPr>
            <a:endParaRPr lang="en-US" sz="2800" i="1" dirty="0" smtClean="0"/>
          </a:p>
          <a:p>
            <a:pPr marL="514350" indent="-514350" eaLnBrk="1" hangingPunct="1">
              <a:spcBef>
                <a:spcPct val="0"/>
              </a:spcBef>
              <a:buFont typeface="Arial" pitchFamily="34" charset="0"/>
              <a:buNone/>
            </a:pPr>
            <a:endParaRPr lang="en-US" sz="2400" b="1" i="1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611B32-0538-4FF8-B1D1-21C82160AE19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3"/>
          <p:cNvSpPr txBox="1">
            <a:spLocks noGrp="1"/>
          </p:cNvSpPr>
          <p:nvPr/>
        </p:nvSpPr>
        <p:spPr bwMode="auto">
          <a:xfrm>
            <a:off x="1676400" y="6629400"/>
            <a:ext cx="5486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 sz="60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09600"/>
            <a:ext cx="7772400" cy="1295400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i="1" dirty="0" smtClean="0">
                <a:latin typeface="+mj-lt"/>
              </a:rPr>
              <a:t>Other Internship Settings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533400" y="1828800"/>
            <a:ext cx="7924800" cy="24304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514350" indent="-514350" eaLnBrk="1" hangingPunct="1">
              <a:spcBef>
                <a:spcPct val="0"/>
              </a:spcBef>
              <a:buNone/>
            </a:pPr>
            <a:r>
              <a:rPr lang="en-US" sz="2600" i="1" dirty="0" smtClean="0"/>
              <a:t>Other settings that </a:t>
            </a:r>
            <a:r>
              <a:rPr lang="en-US" sz="2600" i="1" dirty="0" smtClean="0"/>
              <a:t>have </a:t>
            </a:r>
            <a:r>
              <a:rPr lang="en-US" sz="2600" i="1" dirty="0" smtClean="0"/>
              <a:t>internship </a:t>
            </a:r>
            <a:r>
              <a:rPr lang="en-US" sz="2600" i="1" dirty="0" smtClean="0"/>
              <a:t>opportunities:</a:t>
            </a:r>
            <a:endParaRPr lang="en-US" sz="2600" i="1" dirty="0" smtClean="0"/>
          </a:p>
          <a:p>
            <a:pPr marL="514350" indent="-514350" eaLnBrk="1" hangingPunct="1">
              <a:spcBef>
                <a:spcPct val="0"/>
              </a:spcBef>
            </a:pPr>
            <a:r>
              <a:rPr lang="en-US" sz="2600" i="1" dirty="0" smtClean="0"/>
              <a:t>U.S. Department of Education</a:t>
            </a:r>
          </a:p>
          <a:p>
            <a:pPr marL="514350" indent="-514350" eaLnBrk="1" hangingPunct="1">
              <a:spcBef>
                <a:spcPct val="0"/>
              </a:spcBef>
            </a:pPr>
            <a:r>
              <a:rPr lang="en-US" sz="2600" i="1" dirty="0" smtClean="0"/>
              <a:t>State departments of </a:t>
            </a:r>
            <a:r>
              <a:rPr lang="en-US" sz="2600" i="1" dirty="0" smtClean="0"/>
              <a:t>education</a:t>
            </a:r>
          </a:p>
          <a:p>
            <a:pPr marL="514350" indent="-514350" eaLnBrk="1" hangingPunct="1">
              <a:spcBef>
                <a:spcPct val="0"/>
              </a:spcBef>
            </a:pPr>
            <a:r>
              <a:rPr lang="en-US" sz="2600" i="1" dirty="0" smtClean="0"/>
              <a:t>RAND Corporation (Santa Monica, CA); </a:t>
            </a:r>
            <a:r>
              <a:rPr lang="en-US" sz="2600" i="1" dirty="0" smtClean="0">
                <a:hlinkClick r:id="rId3"/>
              </a:rPr>
              <a:t>www.rand.org</a:t>
            </a:r>
            <a:endParaRPr lang="en-US" sz="2600" i="1" dirty="0" smtClean="0"/>
          </a:p>
          <a:p>
            <a:pPr marL="514350" indent="-514350" eaLnBrk="1" hangingPunct="1">
              <a:spcBef>
                <a:spcPct val="0"/>
              </a:spcBef>
            </a:pPr>
            <a:r>
              <a:rPr lang="en-US" sz="2600" i="1" dirty="0" smtClean="0"/>
              <a:t>Large </a:t>
            </a:r>
            <a:r>
              <a:rPr lang="en-US" sz="2600" i="1" dirty="0" smtClean="0"/>
              <a:t>school districts</a:t>
            </a:r>
          </a:p>
          <a:p>
            <a:pPr marL="514350" indent="-514350" eaLnBrk="1" hangingPunct="1">
              <a:spcBef>
                <a:spcPct val="0"/>
              </a:spcBef>
            </a:pPr>
            <a:r>
              <a:rPr lang="en-US" sz="2600" i="1" dirty="0" smtClean="0"/>
              <a:t>Publishing/media companies</a:t>
            </a:r>
          </a:p>
          <a:p>
            <a:pPr marL="514350" indent="-514350" eaLnBrk="1" hangingPunct="1">
              <a:spcBef>
                <a:spcPct val="0"/>
              </a:spcBef>
            </a:pPr>
            <a:r>
              <a:rPr lang="en-US" sz="2600" i="1" dirty="0" smtClean="0"/>
              <a:t>Not-for-profit organizations</a:t>
            </a:r>
          </a:p>
          <a:p>
            <a:pPr marL="514350" indent="-514350" eaLnBrk="1" hangingPunct="1">
              <a:spcBef>
                <a:spcPct val="0"/>
              </a:spcBef>
            </a:pPr>
            <a:r>
              <a:rPr lang="en-US" sz="2600" i="1" dirty="0" smtClean="0"/>
              <a:t>On-campus departments and offices</a:t>
            </a:r>
          </a:p>
          <a:p>
            <a:pPr marL="514350" indent="-514350" eaLnBrk="1" hangingPunct="1">
              <a:spcBef>
                <a:spcPct val="0"/>
              </a:spcBef>
              <a:buNone/>
            </a:pPr>
            <a:r>
              <a:rPr lang="en-US" sz="2600" i="1" dirty="0" smtClean="0"/>
              <a:t>Note that most of these internships are unpaid, although you can receive college credit.</a:t>
            </a:r>
          </a:p>
          <a:p>
            <a:pPr marL="514350" indent="-514350" eaLnBrk="1" hangingPunct="1">
              <a:spcBef>
                <a:spcPct val="0"/>
              </a:spcBef>
            </a:pPr>
            <a:endParaRPr lang="en-US" sz="2800" i="1" dirty="0" smtClean="0"/>
          </a:p>
          <a:p>
            <a:pPr marL="514350" indent="-514350" eaLnBrk="1" hangingPunct="1">
              <a:spcBef>
                <a:spcPct val="0"/>
              </a:spcBef>
            </a:pPr>
            <a:endParaRPr lang="en-US" sz="2800" i="1" dirty="0" smtClean="0"/>
          </a:p>
          <a:p>
            <a:pPr marL="514350" indent="-514350" eaLnBrk="1" hangingPunct="1">
              <a:spcBef>
                <a:spcPct val="0"/>
              </a:spcBef>
            </a:pPr>
            <a:endParaRPr lang="en-US" sz="2800" i="1" dirty="0" smtClean="0"/>
          </a:p>
          <a:p>
            <a:pPr marL="514350" indent="-514350" eaLnBrk="1" hangingPunct="1">
              <a:spcBef>
                <a:spcPct val="0"/>
              </a:spcBef>
            </a:pPr>
            <a:endParaRPr lang="en-US" sz="2800" i="1" dirty="0" smtClean="0"/>
          </a:p>
          <a:p>
            <a:pPr marL="514350" indent="-514350" eaLnBrk="1" hangingPunct="1">
              <a:spcBef>
                <a:spcPct val="0"/>
              </a:spcBef>
              <a:buFont typeface="Arial" pitchFamily="34" charset="0"/>
              <a:buNone/>
            </a:pPr>
            <a:endParaRPr lang="en-US" sz="2800" i="1" dirty="0" smtClean="0"/>
          </a:p>
          <a:p>
            <a:pPr marL="514350" indent="-514350" eaLnBrk="1" hangingPunct="1">
              <a:spcBef>
                <a:spcPct val="0"/>
              </a:spcBef>
              <a:buFont typeface="Arial" pitchFamily="34" charset="0"/>
              <a:buNone/>
            </a:pPr>
            <a:endParaRPr lang="en-US" sz="2400" b="1" i="1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611B32-0538-4FF8-B1D1-21C82160AE19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3"/>
          <p:cNvSpPr txBox="1">
            <a:spLocks noGrp="1"/>
          </p:cNvSpPr>
          <p:nvPr/>
        </p:nvSpPr>
        <p:spPr bwMode="auto">
          <a:xfrm>
            <a:off x="1676400" y="6629400"/>
            <a:ext cx="5486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 sz="60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09600"/>
            <a:ext cx="7772400" cy="1295400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i="1" dirty="0" smtClean="0">
                <a:latin typeface="+mj-lt"/>
              </a:rPr>
              <a:t>Other Internship Settings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533400" y="1905000"/>
            <a:ext cx="7924800" cy="2278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514350" indent="-514350" eaLnBrk="1" hangingPunct="1">
              <a:spcBef>
                <a:spcPct val="0"/>
              </a:spcBef>
              <a:buNone/>
            </a:pPr>
            <a:r>
              <a:rPr lang="en-US" sz="2800" i="1" dirty="0" smtClean="0"/>
              <a:t>If there is an organization that you would like to eventually work for, consider submitting a proposal to create an internship for yourself.</a:t>
            </a:r>
          </a:p>
          <a:p>
            <a:pPr marL="514350" indent="-514350" eaLnBrk="1" hangingPunct="1">
              <a:spcBef>
                <a:spcPct val="0"/>
              </a:spcBef>
            </a:pPr>
            <a:r>
              <a:rPr lang="en-US" sz="2800" i="1" dirty="0" smtClean="0"/>
              <a:t>You will need to make a compelling case: How would the company benefit from having you?</a:t>
            </a:r>
          </a:p>
          <a:p>
            <a:pPr marL="514350" indent="-514350" eaLnBrk="1" hangingPunct="1">
              <a:spcBef>
                <a:spcPct val="0"/>
              </a:spcBef>
            </a:pPr>
            <a:r>
              <a:rPr lang="en-US" sz="2800" i="1" dirty="0" smtClean="0"/>
              <a:t>It helps if you already have a contact person in the organization.</a:t>
            </a:r>
          </a:p>
          <a:p>
            <a:pPr marL="514350" indent="-514350" eaLnBrk="1" hangingPunct="1">
              <a:spcBef>
                <a:spcPct val="0"/>
              </a:spcBef>
            </a:pPr>
            <a:r>
              <a:rPr lang="en-US" sz="2800" i="1" dirty="0" smtClean="0"/>
              <a:t>It helps if you can describe how this internship fits with your career goals (particularly if you would like to work there after graduation).</a:t>
            </a:r>
          </a:p>
          <a:p>
            <a:pPr marL="514350" indent="-514350" eaLnBrk="1" hangingPunct="1">
              <a:spcBef>
                <a:spcPct val="0"/>
              </a:spcBef>
            </a:pPr>
            <a:endParaRPr lang="en-US" sz="2800" i="1" dirty="0" smtClean="0"/>
          </a:p>
          <a:p>
            <a:pPr marL="514350" indent="-514350" eaLnBrk="1" hangingPunct="1">
              <a:spcBef>
                <a:spcPct val="0"/>
              </a:spcBef>
            </a:pPr>
            <a:endParaRPr lang="en-US" sz="2800" i="1" dirty="0" smtClean="0"/>
          </a:p>
          <a:p>
            <a:pPr marL="514350" indent="-514350" eaLnBrk="1" hangingPunct="1">
              <a:spcBef>
                <a:spcPct val="0"/>
              </a:spcBef>
              <a:buNone/>
            </a:pPr>
            <a:endParaRPr lang="en-US" sz="2800" i="1" dirty="0" smtClean="0"/>
          </a:p>
          <a:p>
            <a:pPr marL="514350" indent="-514350" eaLnBrk="1" hangingPunct="1">
              <a:spcBef>
                <a:spcPct val="0"/>
              </a:spcBef>
            </a:pPr>
            <a:endParaRPr lang="en-US" sz="2800" i="1" dirty="0" smtClean="0"/>
          </a:p>
          <a:p>
            <a:pPr marL="514350" indent="-514350" eaLnBrk="1" hangingPunct="1">
              <a:spcBef>
                <a:spcPct val="0"/>
              </a:spcBef>
            </a:pPr>
            <a:endParaRPr lang="en-US" sz="2800" i="1" dirty="0" smtClean="0"/>
          </a:p>
          <a:p>
            <a:pPr marL="514350" indent="-514350" eaLnBrk="1" hangingPunct="1">
              <a:spcBef>
                <a:spcPct val="0"/>
              </a:spcBef>
            </a:pPr>
            <a:endParaRPr lang="en-US" sz="2800" i="1" dirty="0" smtClean="0"/>
          </a:p>
          <a:p>
            <a:pPr marL="514350" indent="-514350" eaLnBrk="1" hangingPunct="1">
              <a:spcBef>
                <a:spcPct val="0"/>
              </a:spcBef>
              <a:buFont typeface="Arial" pitchFamily="34" charset="0"/>
              <a:buNone/>
            </a:pPr>
            <a:endParaRPr lang="en-US" sz="2800" i="1" dirty="0" smtClean="0"/>
          </a:p>
          <a:p>
            <a:pPr marL="514350" indent="-514350" eaLnBrk="1" hangingPunct="1">
              <a:spcBef>
                <a:spcPct val="0"/>
              </a:spcBef>
              <a:buFont typeface="Arial" pitchFamily="34" charset="0"/>
              <a:buNone/>
            </a:pPr>
            <a:endParaRPr lang="en-US" sz="2400" b="1" i="1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611B32-0538-4FF8-B1D1-21C82160AE19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828800" y="6172200"/>
            <a:ext cx="18415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spcAft>
                <a:spcPct val="30000"/>
              </a:spcAft>
              <a:buClr>
                <a:schemeClr val="bg1"/>
              </a:buClr>
            </a:pPr>
            <a:endParaRPr lang="en-US" sz="1500">
              <a:solidFill>
                <a:srgbClr val="000000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85800" y="1371600"/>
            <a:ext cx="7772400" cy="4495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457200" indent="-457200" eaLnBrk="1" hangingPunct="1">
              <a:buFontTx/>
              <a:buNone/>
            </a:pPr>
            <a:endParaRPr lang="en-US" b="1" i="1" smtClean="0"/>
          </a:p>
          <a:p>
            <a:pPr marL="457200" indent="-457200" algn="ctr" eaLnBrk="1" hangingPunct="1">
              <a:buFontTx/>
              <a:buNone/>
            </a:pPr>
            <a:r>
              <a:rPr lang="en-US" sz="4400" b="1" i="1" smtClean="0">
                <a:solidFill>
                  <a:srgbClr val="003067"/>
                </a:solidFill>
              </a:rPr>
              <a:t>Comments? Questions?</a:t>
            </a:r>
          </a:p>
          <a:p>
            <a:pPr marL="457200" indent="-457200" algn="ctr" eaLnBrk="1" hangingPunct="1">
              <a:buFontTx/>
              <a:buNone/>
            </a:pPr>
            <a:endParaRPr lang="en-US" sz="4400" b="1" i="1" smtClean="0">
              <a:solidFill>
                <a:srgbClr val="003067"/>
              </a:solidFill>
            </a:endParaRPr>
          </a:p>
          <a:p>
            <a:pPr marL="457200" indent="-457200" algn="ctr" eaLnBrk="1" hangingPunct="1">
              <a:buFontTx/>
              <a:buNone/>
            </a:pPr>
            <a:r>
              <a:rPr lang="en-US" sz="4400" b="1" i="1" smtClean="0">
                <a:solidFill>
                  <a:srgbClr val="003067"/>
                </a:solidFill>
                <a:hlinkClick r:id="rId3"/>
              </a:rPr>
              <a:t>jwyoung@ets.org</a:t>
            </a:r>
            <a:endParaRPr lang="en-US" sz="4400" b="1" i="1" smtClean="0">
              <a:solidFill>
                <a:srgbClr val="003067"/>
              </a:solidFill>
            </a:endParaRPr>
          </a:p>
          <a:p>
            <a:pPr marL="457200" indent="-457200" algn="ctr" eaLnBrk="1" hangingPunct="1">
              <a:buFontTx/>
              <a:buNone/>
            </a:pPr>
            <a:r>
              <a:rPr lang="en-US" sz="4400" b="1" i="1" smtClean="0">
                <a:solidFill>
                  <a:srgbClr val="003067"/>
                </a:solidFill>
              </a:rPr>
              <a:t>(609) 734-5037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7A410F-C3EC-447C-AA03-FDBA75FC7E9F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TS_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EE1C278E6A3B4D8F473AD40D92074A" ma:contentTypeVersion="0" ma:contentTypeDescription="Create a new document." ma:contentTypeScope="" ma:versionID="be1f8de109bb72e26aabfddc8efeec97">
  <xsd:schema xmlns:xsd="http://www.w3.org/2001/XMLSchema" xmlns:p="http://schemas.microsoft.com/office/2006/metadata/properties" targetNamespace="http://schemas.microsoft.com/office/2006/metadata/properties" ma:root="true" ma:fieldsID="46ce51841bcaebe75ae25adb2fb3cbe1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CF2CC36B-D10E-4C89-B3D4-F50559E42F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E29F4C1-2181-4D8D-AFE7-C9F26A8CF4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69790CFB-3BEB-475F-881B-6A4A91E191EE}">
  <ds:schemaRefs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68533</TotalTime>
  <Words>419</Words>
  <Application>Microsoft Office PowerPoint</Application>
  <PresentationFormat>On-screen Show (4:3)</PresentationFormat>
  <Paragraphs>86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ETS_PPT</vt:lpstr>
      <vt:lpstr>        Applying for Summer Internships  John W. Young, Ph.D.  NERA President  Director, Higher Education Research Group Educational Testing Service Princeton, New Jersey  NERA Webinar #1  December 4, 2013      </vt:lpstr>
      <vt:lpstr>Introduction</vt:lpstr>
      <vt:lpstr>Assessment Organizations</vt:lpstr>
      <vt:lpstr>Assessment Organizations</vt:lpstr>
      <vt:lpstr>Assessment Organizations</vt:lpstr>
      <vt:lpstr>Other Internship Settings</vt:lpstr>
      <vt:lpstr>Other Internship Settings</vt:lpstr>
      <vt:lpstr>Slide 8</vt:lpstr>
    </vt:vector>
  </TitlesOfParts>
  <Company>ETS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ETS PowerPoint tempalte-standard</dc:title>
  <dc:creator>RXAdams</dc:creator>
  <cp:lastModifiedBy>Windows SOE Manager</cp:lastModifiedBy>
  <cp:revision>168</cp:revision>
  <dcterms:created xsi:type="dcterms:W3CDTF">2011-02-15T19:35:42Z</dcterms:created>
  <dcterms:modified xsi:type="dcterms:W3CDTF">2013-12-03T13:58:56Z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0x010100F9EE1C278E6A3B4D8F473AD40D92074A</vt:lpwstr>
  </property>
</Properties>
</file>