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7.bin" ContentType="application/vnd.openxmlformats-officedocument.oleObject"/>
  <Override PartName="/ppt/notesSlides/notesSlide20.xml" ContentType="application/vnd.openxmlformats-officedocument.presentationml.notesSlide+xml"/>
  <Override PartName="/ppt/embeddings/oleObject8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62" r:id="rId4"/>
    <p:sldId id="274" r:id="rId5"/>
    <p:sldId id="272" r:id="rId6"/>
    <p:sldId id="264" r:id="rId7"/>
    <p:sldId id="292" r:id="rId8"/>
    <p:sldId id="273" r:id="rId9"/>
    <p:sldId id="266" r:id="rId10"/>
    <p:sldId id="267" r:id="rId11"/>
    <p:sldId id="276" r:id="rId12"/>
    <p:sldId id="275" r:id="rId13"/>
    <p:sldId id="277" r:id="rId14"/>
    <p:sldId id="278" r:id="rId15"/>
    <p:sldId id="279" r:id="rId16"/>
    <p:sldId id="269" r:id="rId17"/>
    <p:sldId id="280" r:id="rId18"/>
    <p:sldId id="281" r:id="rId19"/>
    <p:sldId id="282" r:id="rId20"/>
    <p:sldId id="283" r:id="rId21"/>
    <p:sldId id="291" r:id="rId22"/>
    <p:sldId id="287" r:id="rId23"/>
    <p:sldId id="285" r:id="rId24"/>
    <p:sldId id="288" r:id="rId25"/>
    <p:sldId id="289" r:id="rId26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B65AB"/>
    <a:srgbClr val="FFFF66"/>
    <a:srgbClr val="FFFFCC"/>
    <a:srgbClr val="2D7722"/>
    <a:srgbClr val="245E1C"/>
    <a:srgbClr val="996633"/>
    <a:srgbClr val="FFE5FF"/>
    <a:srgbClr val="7C447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96429" autoAdjust="0"/>
  </p:normalViewPr>
  <p:slideViewPr>
    <p:cSldViewPr>
      <p:cViewPr varScale="1">
        <p:scale>
          <a:sx n="80" d="100"/>
          <a:sy n="80" d="100"/>
        </p:scale>
        <p:origin x="-1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798162384197"/>
          <c:y val="0.0470881764779403"/>
          <c:w val="0.805103090589965"/>
          <c:h val="0.736735720534933"/>
        </c:manualLayout>
      </c:layout>
      <c:lineChart>
        <c:grouping val="standard"/>
        <c:varyColors val="0"/>
        <c:ser>
          <c:idx val="1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[1]data!$A$2:$A$5</c:f>
              <c:numCache>
                <c:formatCode>General</c:formatCode>
                <c:ptCount val="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</c:numCache>
            </c:numRef>
          </c:cat>
          <c:val>
            <c:numRef>
              <c:f>[1]data!$B$2:$B$5</c:f>
              <c:numCache>
                <c:formatCode>General</c:formatCode>
                <c:ptCount val="4"/>
                <c:pt idx="0">
                  <c:v>0.9</c:v>
                </c:pt>
                <c:pt idx="1">
                  <c:v>0.66</c:v>
                </c:pt>
                <c:pt idx="2">
                  <c:v>0.75</c:v>
                </c:pt>
                <c:pt idx="3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202600"/>
        <c:axId val="2115208712"/>
      </c:lineChart>
      <c:catAx>
        <c:axId val="2115202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Item Number</a:t>
                </a:r>
              </a:p>
            </c:rich>
          </c:tx>
          <c:layout>
            <c:manualLayout>
              <c:xMode val="edge"/>
              <c:yMode val="edge"/>
              <c:x val="0.486126526082131"/>
              <c:y val="0.9347471451876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15208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15208712"/>
        <c:scaling>
          <c:orientation val="minMax"/>
          <c:max val="1.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Proportion Responding Correctly</a:t>
                </a:r>
              </a:p>
            </c:rich>
          </c:tx>
          <c:layout>
            <c:manualLayout>
              <c:xMode val="edge"/>
              <c:yMode val="edge"/>
              <c:x val="0.05"/>
              <c:y val="0.017639152864512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11520260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 w="9525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57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000D3539-99F2-4FD3-904A-F26E2590AA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9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2150"/>
            <a:ext cx="4621212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9438"/>
            <a:ext cx="54864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57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F9ACA37C-5E8F-4DF9-AEB7-70B0C4CAA8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8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30C28-D90B-4110-A54E-F7A2952219E6}" type="slidenum">
              <a:rPr lang="en-US"/>
              <a:pPr/>
              <a:t>2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Of those examinees in Classes A and B, 76% were assigned to Class X. For these examinees, the factor means equal 0.49 and -0.22 for Classes A and B, respectively.  Of the examinees in Classes C and D, 99% were assigned to Class Y. For these examinees, the factor means equal 1.22 and -1.95 for Classes C and D, respectively.  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CA37C-5E8F-4DF9-AEB7-70B0C4CAA8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9B748-D199-4127-ACD6-3B550596E6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5486400"/>
          </a:xfrm>
          <a:prstGeom prst="rect">
            <a:avLst/>
          </a:prstGeom>
          <a:gradFill rotWithShape="1">
            <a:gsLst>
              <a:gs pos="0">
                <a:srgbClr val="6F2E7A"/>
              </a:gs>
              <a:gs pos="100000">
                <a:srgbClr val="6F2E7A">
                  <a:gamma/>
                  <a:tint val="6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EDD8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EDD8F0"/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53266D-E07D-4CF1-87C2-133F5D41CC9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8" name="Picture 8" descr="banner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609600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CC">
                  <a:gamma/>
                  <a:tint val="31765"/>
                  <a:invGamma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6248400"/>
            <a:ext cx="9144000" cy="76200"/>
          </a:xfrm>
          <a:prstGeom prst="rect">
            <a:avLst/>
          </a:prstGeom>
          <a:solidFill>
            <a:srgbClr val="6F2E7A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685800"/>
            <a:ext cx="9144000" cy="152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32" name="Picture 12" descr="icc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2860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81000"/>
            <a:ext cx="67056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229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4229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gradFill rotWithShape="1">
            <a:gsLst>
              <a:gs pos="0">
                <a:srgbClr val="FFFF99">
                  <a:alpha val="60001"/>
                </a:srgbClr>
              </a:gs>
              <a:gs pos="100000">
                <a:srgbClr val="FFFF99">
                  <a:gamma/>
                  <a:tint val="75686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5105400"/>
          </a:xfrm>
          <a:prstGeom prst="rect">
            <a:avLst/>
          </a:prstGeom>
          <a:gradFill rotWithShape="1">
            <a:gsLst>
              <a:gs pos="0">
                <a:srgbClr val="6F2E7A"/>
              </a:gs>
              <a:gs pos="100000">
                <a:srgbClr val="6F2E7A">
                  <a:gamma/>
                  <a:tint val="69804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0"/>
            <a:ext cx="9144000" cy="762000"/>
          </a:xfrm>
          <a:prstGeom prst="rect">
            <a:avLst/>
          </a:prstGeom>
          <a:gradFill rotWithShape="1">
            <a:gsLst>
              <a:gs pos="0">
                <a:schemeClr val="bg2">
                  <a:alpha val="71001"/>
                </a:schemeClr>
              </a:gs>
              <a:gs pos="100000">
                <a:schemeClr val="bg2">
                  <a:gamma/>
                  <a:tint val="21176"/>
                  <a:invGamma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61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2" name="Picture 6" descr="banner_color"/>
          <p:cNvPicPr>
            <a:picLocks noChangeAspect="1" noChangeArrowheads="1"/>
          </p:cNvPicPr>
          <p:nvPr/>
        </p:nvPicPr>
        <p:blipFill>
          <a:blip r:embed="rId13" cstate="print">
            <a:lum bright="-6000" contrast="-10000"/>
          </a:blip>
          <a:srcRect/>
          <a:stretch>
            <a:fillRect/>
          </a:stretch>
        </p:blipFill>
        <p:spPr bwMode="auto">
          <a:xfrm>
            <a:off x="0" y="6416675"/>
            <a:ext cx="3962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6F2E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500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500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2500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500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2500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2.wmf"/><Relationship Id="rId8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2.wmf"/><Relationship Id="rId7" Type="http://schemas.openxmlformats.org/officeDocument/2006/relationships/image" Target="../media/image7.wmf"/><Relationship Id="rId8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5.wmf"/><Relationship Id="rId10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1.wmf"/><Relationship Id="rId5" Type="http://schemas.openxmlformats.org/officeDocument/2006/relationships/image" Target="../media/image9.wmf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0.wmf"/><Relationship Id="rId5" Type="http://schemas.openxmlformats.org/officeDocument/2006/relationships/image" Target="../media/image9.wmf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2.wmf"/><Relationship Id="rId5" Type="http://schemas.openxmlformats.org/officeDocument/2006/relationships/image" Target="../media/image11.wmf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26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5.wmf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371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Modeling item response profiles using factor models, latent class models, and latent variable hybrids</a:t>
            </a:r>
            <a:endParaRPr lang="en-US" b="1" dirty="0">
              <a:solidFill>
                <a:srgbClr val="FFE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267200"/>
            <a:ext cx="64008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Dena Pastor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James Madison University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pastorda@jmu.edu</a:t>
            </a: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FFE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FFE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Box 181"/>
          <p:cNvSpPr txBox="1">
            <a:spLocks noChangeArrowheads="1"/>
          </p:cNvSpPr>
          <p:nvPr/>
        </p:nvSpPr>
        <p:spPr bwMode="auto">
          <a:xfrm rot="16200000">
            <a:off x="-1819449" y="1819449"/>
            <a:ext cx="4039008" cy="40011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Decisions</a:t>
            </a:r>
          </a:p>
        </p:txBody>
      </p:sp>
      <p:sp>
        <p:nvSpPr>
          <p:cNvPr id="188" name="Text Box 182"/>
          <p:cNvSpPr txBox="1">
            <a:spLocks noChangeArrowheads="1"/>
          </p:cNvSpPr>
          <p:nvPr/>
        </p:nvSpPr>
        <p:spPr bwMode="auto">
          <a:xfrm rot="16200000">
            <a:off x="-476232" y="4429079"/>
            <a:ext cx="1333468" cy="40011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Models</a:t>
            </a:r>
          </a:p>
        </p:txBody>
      </p:sp>
      <p:sp>
        <p:nvSpPr>
          <p:cNvPr id="189" name="Text Box 183"/>
          <p:cNvSpPr txBox="1">
            <a:spLocks noChangeArrowheads="1"/>
          </p:cNvSpPr>
          <p:nvPr/>
        </p:nvSpPr>
        <p:spPr bwMode="auto">
          <a:xfrm rot="16200000">
            <a:off x="-599955" y="5857934"/>
            <a:ext cx="1600023" cy="40011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IRPs</a:t>
            </a:r>
          </a:p>
        </p:txBody>
      </p:sp>
      <p:sp>
        <p:nvSpPr>
          <p:cNvPr id="142" name="Rectangle 62"/>
          <p:cNvSpPr>
            <a:spLocks noChangeArrowheads="1"/>
          </p:cNvSpPr>
          <p:nvPr/>
        </p:nvSpPr>
        <p:spPr bwMode="auto">
          <a:xfrm>
            <a:off x="1524000" y="685800"/>
            <a:ext cx="428813" cy="10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76400" y="0"/>
            <a:ext cx="2890431" cy="2286000"/>
            <a:chOff x="1676400" y="0"/>
            <a:chExt cx="2890431" cy="2286000"/>
          </a:xfrm>
        </p:grpSpPr>
        <p:sp>
          <p:nvSpPr>
            <p:cNvPr id="121" name="Oval 42"/>
            <p:cNvSpPr>
              <a:spLocks noChangeArrowheads="1"/>
            </p:cNvSpPr>
            <p:nvPr/>
          </p:nvSpPr>
          <p:spPr bwMode="auto">
            <a:xfrm>
              <a:off x="2133600" y="0"/>
              <a:ext cx="2433231" cy="118089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Number of profiles?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(number of classes)</a:t>
              </a:r>
            </a:p>
          </p:txBody>
        </p:sp>
        <p:sp>
          <p:nvSpPr>
            <p:cNvPr id="143" name="Line 63"/>
            <p:cNvSpPr>
              <a:spLocks noChangeShapeType="1"/>
            </p:cNvSpPr>
            <p:nvPr/>
          </p:nvSpPr>
          <p:spPr bwMode="auto">
            <a:xfrm flipH="1">
              <a:off x="1676400" y="1066800"/>
              <a:ext cx="914400" cy="1219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2383" y="3352800"/>
            <a:ext cx="1492081" cy="3208055"/>
            <a:chOff x="422383" y="3352800"/>
            <a:chExt cx="1492081" cy="3208055"/>
          </a:xfrm>
        </p:grpSpPr>
        <p:sp>
          <p:nvSpPr>
            <p:cNvPr id="145" name="Rectangle 65"/>
            <p:cNvSpPr>
              <a:spLocks noChangeArrowheads="1"/>
            </p:cNvSpPr>
            <p:nvPr/>
          </p:nvSpPr>
          <p:spPr bwMode="auto">
            <a:xfrm>
              <a:off x="685800" y="3505200"/>
              <a:ext cx="456438" cy="27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Garamond" pitchFamily="18" charset="0"/>
                  <a:ea typeface="+mn-ea"/>
                  <a:cs typeface="+mn-cs"/>
                </a:rPr>
                <a:t>no	</a:t>
              </a:r>
            </a:p>
          </p:txBody>
        </p:sp>
        <p:sp>
          <p:nvSpPr>
            <p:cNvPr id="149" name="Line 69"/>
            <p:cNvSpPr>
              <a:spLocks noChangeShapeType="1"/>
            </p:cNvSpPr>
            <p:nvPr/>
          </p:nvSpPr>
          <p:spPr bwMode="auto">
            <a:xfrm flipH="1">
              <a:off x="990600" y="3352800"/>
              <a:ext cx="304800" cy="834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50" name="Rectangle 70"/>
            <p:cNvSpPr>
              <a:spLocks noChangeArrowheads="1"/>
            </p:cNvSpPr>
            <p:nvPr/>
          </p:nvSpPr>
          <p:spPr bwMode="auto">
            <a:xfrm>
              <a:off x="685800" y="4180788"/>
              <a:ext cx="1029503" cy="11109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Latent class model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(LCM)</a:t>
              </a:r>
            </a:p>
          </p:txBody>
        </p:sp>
        <p:pic>
          <p:nvPicPr>
            <p:cNvPr id="224" name="Picture 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383" y="5337404"/>
              <a:ext cx="1492081" cy="122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3"/>
          <p:cNvGrpSpPr/>
          <p:nvPr/>
        </p:nvGrpSpPr>
        <p:grpSpPr>
          <a:xfrm>
            <a:off x="1914463" y="3352800"/>
            <a:ext cx="1493654" cy="3205467"/>
            <a:chOff x="1914463" y="3352800"/>
            <a:chExt cx="1493654" cy="3205467"/>
          </a:xfrm>
        </p:grpSpPr>
        <p:sp>
          <p:nvSpPr>
            <p:cNvPr id="137" name="Line 57"/>
            <p:cNvSpPr>
              <a:spLocks noChangeShapeType="1"/>
            </p:cNvSpPr>
            <p:nvPr/>
          </p:nvSpPr>
          <p:spPr bwMode="auto">
            <a:xfrm>
              <a:off x="2286000" y="3352800"/>
              <a:ext cx="304800" cy="838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6" name="Rectangle 66"/>
            <p:cNvSpPr>
              <a:spLocks noChangeArrowheads="1"/>
            </p:cNvSpPr>
            <p:nvPr/>
          </p:nvSpPr>
          <p:spPr bwMode="auto">
            <a:xfrm>
              <a:off x="2514600" y="3505200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Garamond" pitchFamily="18" charset="0"/>
                  <a:ea typeface="+mn-ea"/>
                  <a:cs typeface="+mn-cs"/>
                </a:rPr>
                <a:t>yes</a:t>
              </a:r>
            </a:p>
          </p:txBody>
        </p:sp>
        <p:sp>
          <p:nvSpPr>
            <p:cNvPr id="148" name="Rectangle 68"/>
            <p:cNvSpPr>
              <a:spLocks noChangeArrowheads="1"/>
            </p:cNvSpPr>
            <p:nvPr/>
          </p:nvSpPr>
          <p:spPr bwMode="auto">
            <a:xfrm>
              <a:off x="2209800" y="4180788"/>
              <a:ext cx="985875" cy="11117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Factor model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(FM)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endParaRPr>
            </a:p>
          </p:txBody>
        </p:sp>
        <p:pic>
          <p:nvPicPr>
            <p:cNvPr id="225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4463" y="5334000"/>
              <a:ext cx="1493654" cy="122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29" name="Oval 64"/>
          <p:cNvSpPr>
            <a:spLocks noChangeArrowheads="1"/>
          </p:cNvSpPr>
          <p:nvPr/>
        </p:nvSpPr>
        <p:spPr bwMode="auto">
          <a:xfrm>
            <a:off x="381000" y="2286000"/>
            <a:ext cx="2634804" cy="114315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Systematic variability within profiles?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43400" y="381000"/>
            <a:ext cx="1269033" cy="914400"/>
            <a:chOff x="4343400" y="381000"/>
            <a:chExt cx="1269033" cy="914400"/>
          </a:xfrm>
        </p:grpSpPr>
        <p:sp>
          <p:nvSpPr>
            <p:cNvPr id="123" name="Line 43"/>
            <p:cNvSpPr>
              <a:spLocks noChangeShapeType="1"/>
            </p:cNvSpPr>
            <p:nvPr/>
          </p:nvSpPr>
          <p:spPr bwMode="auto">
            <a:xfrm>
              <a:off x="4343400" y="914400"/>
              <a:ext cx="68580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4" name="Rectangle 44"/>
            <p:cNvSpPr>
              <a:spLocks noChangeArrowheads="1"/>
            </p:cNvSpPr>
            <p:nvPr/>
          </p:nvSpPr>
          <p:spPr bwMode="auto">
            <a:xfrm>
              <a:off x="4724400" y="381000"/>
              <a:ext cx="888033" cy="457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Arial" pitchFamily="34" charset="0"/>
                  <a:ea typeface="+mn-ea"/>
                  <a:cs typeface="+mn-cs"/>
                </a:rPr>
                <a:t>1+</a:t>
              </a:r>
            </a:p>
          </p:txBody>
        </p:sp>
      </p:grpSp>
      <p:sp>
        <p:nvSpPr>
          <p:cNvPr id="126" name="Oval 45"/>
          <p:cNvSpPr>
            <a:spLocks noChangeArrowheads="1"/>
          </p:cNvSpPr>
          <p:nvPr/>
        </p:nvSpPr>
        <p:spPr bwMode="auto">
          <a:xfrm>
            <a:off x="5029200" y="838200"/>
            <a:ext cx="2199906" cy="11430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Nature of profile differences?</a:t>
            </a:r>
          </a:p>
        </p:txBody>
      </p:sp>
      <p:sp>
        <p:nvSpPr>
          <p:cNvPr id="127" name="Line 47"/>
          <p:cNvSpPr>
            <a:spLocks noChangeShapeType="1"/>
          </p:cNvSpPr>
          <p:nvPr/>
        </p:nvSpPr>
        <p:spPr bwMode="auto">
          <a:xfrm flipH="1">
            <a:off x="4876796" y="1905000"/>
            <a:ext cx="533403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8" name="Rectangle 48"/>
          <p:cNvSpPr>
            <a:spLocks noChangeArrowheads="1"/>
          </p:cNvSpPr>
          <p:nvPr/>
        </p:nvSpPr>
        <p:spPr bwMode="auto">
          <a:xfrm>
            <a:off x="4191000" y="1676400"/>
            <a:ext cx="1066979" cy="45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Parallel</a:t>
            </a:r>
          </a:p>
        </p:txBody>
      </p:sp>
      <p:sp>
        <p:nvSpPr>
          <p:cNvPr id="138" name="Rectangle 58"/>
          <p:cNvSpPr>
            <a:spLocks noChangeArrowheads="1"/>
          </p:cNvSpPr>
          <p:nvPr/>
        </p:nvSpPr>
        <p:spPr bwMode="auto">
          <a:xfrm>
            <a:off x="3733800" y="4180788"/>
            <a:ext cx="903304" cy="111096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LCM with parallel profiles</a:t>
            </a:r>
          </a:p>
        </p:txBody>
      </p:sp>
      <p:sp>
        <p:nvSpPr>
          <p:cNvPr id="141" name="Rectangle 61"/>
          <p:cNvSpPr>
            <a:spLocks noChangeArrowheads="1"/>
          </p:cNvSpPr>
          <p:nvPr/>
        </p:nvSpPr>
        <p:spPr bwMode="auto">
          <a:xfrm>
            <a:off x="4876796" y="4180788"/>
            <a:ext cx="1295404" cy="11427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Semi-parametric factor model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(SPFM)</a:t>
            </a:r>
          </a:p>
        </p:txBody>
      </p:sp>
      <p:sp>
        <p:nvSpPr>
          <p:cNvPr id="144" name="Oval 64"/>
          <p:cNvSpPr>
            <a:spLocks noChangeArrowheads="1"/>
          </p:cNvSpPr>
          <p:nvPr/>
        </p:nvSpPr>
        <p:spPr bwMode="auto">
          <a:xfrm>
            <a:off x="3352800" y="2286000"/>
            <a:ext cx="2634804" cy="114315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Systematic variability within profiles?</a:t>
            </a:r>
          </a:p>
        </p:txBody>
      </p:sp>
      <p:pic>
        <p:nvPicPr>
          <p:cNvPr id="226" name="Picture 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2569" y="5330596"/>
            <a:ext cx="1492081" cy="12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7" name="Picture 8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662" y="5327192"/>
            <a:ext cx="1492867" cy="12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" name="Line 57"/>
          <p:cNvSpPr>
            <a:spLocks noChangeShapeType="1"/>
          </p:cNvSpPr>
          <p:nvPr/>
        </p:nvSpPr>
        <p:spPr bwMode="auto">
          <a:xfrm>
            <a:off x="5257800" y="3352800"/>
            <a:ext cx="3048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3657600" y="3505200"/>
            <a:ext cx="456438" cy="27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no	</a:t>
            </a:r>
          </a:p>
        </p:txBody>
      </p:sp>
      <p:sp>
        <p:nvSpPr>
          <p:cNvPr id="232" name="Rectangle 66"/>
          <p:cNvSpPr>
            <a:spLocks noChangeArrowheads="1"/>
          </p:cNvSpPr>
          <p:nvPr/>
        </p:nvSpPr>
        <p:spPr bwMode="auto">
          <a:xfrm>
            <a:off x="5486400" y="35052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yes</a:t>
            </a:r>
          </a:p>
        </p:txBody>
      </p:sp>
      <p:sp>
        <p:nvSpPr>
          <p:cNvPr id="233" name="Line 69"/>
          <p:cNvSpPr>
            <a:spLocks noChangeShapeType="1"/>
          </p:cNvSpPr>
          <p:nvPr/>
        </p:nvSpPr>
        <p:spPr bwMode="auto">
          <a:xfrm flipH="1">
            <a:off x="3962400" y="3429000"/>
            <a:ext cx="304800" cy="7579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14" name="Picture 9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1919" y="5323788"/>
            <a:ext cx="1492081" cy="122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" name="Line 46"/>
          <p:cNvSpPr>
            <a:spLocks noChangeShapeType="1"/>
          </p:cNvSpPr>
          <p:nvPr/>
        </p:nvSpPr>
        <p:spPr bwMode="auto">
          <a:xfrm>
            <a:off x="6934200" y="1828800"/>
            <a:ext cx="6858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9" name="Rectangle 49"/>
          <p:cNvSpPr>
            <a:spLocks noChangeArrowheads="1"/>
          </p:cNvSpPr>
          <p:nvPr/>
        </p:nvSpPr>
        <p:spPr bwMode="auto">
          <a:xfrm>
            <a:off x="7391400" y="1600200"/>
            <a:ext cx="1193822" cy="38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Non-parallel</a:t>
            </a:r>
          </a:p>
        </p:txBody>
      </p:sp>
      <p:sp>
        <p:nvSpPr>
          <p:cNvPr id="133" name="Rectangle 53"/>
          <p:cNvSpPr>
            <a:spLocks noChangeArrowheads="1"/>
          </p:cNvSpPr>
          <p:nvPr/>
        </p:nvSpPr>
        <p:spPr bwMode="auto">
          <a:xfrm>
            <a:off x="7924800" y="4205666"/>
            <a:ext cx="950845" cy="1141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Factor mixture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(FMM)</a:t>
            </a:r>
          </a:p>
        </p:txBody>
      </p:sp>
      <p:sp>
        <p:nvSpPr>
          <p:cNvPr id="135" name="Rectangle 55"/>
          <p:cNvSpPr>
            <a:spLocks noChangeArrowheads="1"/>
          </p:cNvSpPr>
          <p:nvPr/>
        </p:nvSpPr>
        <p:spPr bwMode="auto">
          <a:xfrm>
            <a:off x="6400800" y="4180788"/>
            <a:ext cx="1066800" cy="1141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LCM with non-parallel profiles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52" name="Oval 72"/>
          <p:cNvSpPr>
            <a:spLocks noChangeArrowheads="1"/>
          </p:cNvSpPr>
          <p:nvPr/>
        </p:nvSpPr>
        <p:spPr bwMode="auto">
          <a:xfrm>
            <a:off x="6400801" y="2286000"/>
            <a:ext cx="2743199" cy="10909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Systematic variability within profiles?</a:t>
            </a:r>
          </a:p>
        </p:txBody>
      </p:sp>
      <p:pic>
        <p:nvPicPr>
          <p:cNvPr id="228" name="Picture 8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5323788"/>
            <a:ext cx="1492867" cy="12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" name="Line 57"/>
          <p:cNvSpPr>
            <a:spLocks noChangeShapeType="1"/>
          </p:cNvSpPr>
          <p:nvPr/>
        </p:nvSpPr>
        <p:spPr bwMode="auto">
          <a:xfrm>
            <a:off x="8153400" y="3377678"/>
            <a:ext cx="304800" cy="838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6553200" y="3505200"/>
            <a:ext cx="456438" cy="27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no	</a:t>
            </a:r>
          </a:p>
        </p:txBody>
      </p:sp>
      <p:sp>
        <p:nvSpPr>
          <p:cNvPr id="236" name="Rectangle 66"/>
          <p:cNvSpPr>
            <a:spLocks noChangeArrowheads="1"/>
          </p:cNvSpPr>
          <p:nvPr/>
        </p:nvSpPr>
        <p:spPr bwMode="auto">
          <a:xfrm>
            <a:off x="8382000" y="3530078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yes</a:t>
            </a:r>
          </a:p>
        </p:txBody>
      </p:sp>
      <p:sp>
        <p:nvSpPr>
          <p:cNvPr id="237" name="Line 69"/>
          <p:cNvSpPr>
            <a:spLocks noChangeShapeType="1"/>
          </p:cNvSpPr>
          <p:nvPr/>
        </p:nvSpPr>
        <p:spPr bwMode="auto">
          <a:xfrm flipH="1">
            <a:off x="6858000" y="3352800"/>
            <a:ext cx="381000" cy="8341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229" grpId="0" animBg="1"/>
      <p:bldP spid="126" grpId="0" animBg="1"/>
      <p:bldP spid="127" grpId="0" animBg="1"/>
      <p:bldP spid="128" grpId="0"/>
      <p:bldP spid="138" grpId="0" animBg="1"/>
      <p:bldP spid="141" grpId="0" animBg="1"/>
      <p:bldP spid="144" grpId="0" animBg="1"/>
      <p:bldP spid="230" grpId="0" animBg="1"/>
      <p:bldP spid="231" grpId="0"/>
      <p:bldP spid="232" grpId="0"/>
      <p:bldP spid="233" grpId="0" animBg="1"/>
      <p:bldP spid="125" grpId="0" animBg="1"/>
      <p:bldP spid="129" grpId="0"/>
      <p:bldP spid="133" grpId="0" animBg="1"/>
      <p:bldP spid="135" grpId="0" animBg="1"/>
      <p:bldP spid="152" grpId="0" animBg="1"/>
      <p:bldP spid="234" grpId="0" animBg="1"/>
      <p:bldP spid="235" grpId="0"/>
      <p:bldP spid="236" grpId="0"/>
      <p:bldP spid="2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4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02" name="Group 201"/>
          <p:cNvGrpSpPr/>
          <p:nvPr/>
        </p:nvGrpSpPr>
        <p:grpSpPr>
          <a:xfrm>
            <a:off x="228600" y="1295400"/>
            <a:ext cx="4648200" cy="4476750"/>
            <a:chOff x="228600" y="1295400"/>
            <a:chExt cx="4648200" cy="4476750"/>
          </a:xfrm>
        </p:grpSpPr>
        <p:sp>
          <p:nvSpPr>
            <p:cNvPr id="78" name="Rectangle 61"/>
            <p:cNvSpPr>
              <a:spLocks noChangeArrowheads="1"/>
            </p:cNvSpPr>
            <p:nvPr/>
          </p:nvSpPr>
          <p:spPr bwMode="auto">
            <a:xfrm>
              <a:off x="228600" y="2057400"/>
              <a:ext cx="457200" cy="3714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Semi-parametric factor model (SPFM)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85800" y="1295400"/>
              <a:ext cx="4191000" cy="1752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838200" y="1676400"/>
              <a:ext cx="1581150" cy="1038225"/>
              <a:chOff x="0" y="0"/>
              <a:chExt cx="166" cy="109"/>
            </a:xfrm>
            <a:solidFill>
              <a:schemeClr val="bg1"/>
            </a:solidFill>
          </p:grpSpPr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58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85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22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152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61" y="43"/>
                <a:ext cx="51" cy="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 flipH="1">
                <a:off x="93" y="41"/>
                <a:ext cx="20" cy="5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113" y="42"/>
                <a:ext cx="16" cy="5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>
                <a:off x="113" y="41"/>
                <a:ext cx="48" cy="5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92" y="0"/>
                <a:ext cx="48" cy="4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0" y="1"/>
                <a:ext cx="48" cy="4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Line 11"/>
              <p:cNvSpPr>
                <a:spLocks noChangeShapeType="1"/>
              </p:cNvSpPr>
              <p:nvPr/>
            </p:nvSpPr>
            <p:spPr bwMode="auto">
              <a:xfrm>
                <a:off x="48" y="23"/>
                <a:ext cx="43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>
                <a:off x="139" y="1"/>
                <a:ext cx="16" cy="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sp>
        </p:grpSp>
        <p:pic>
          <p:nvPicPr>
            <p:cNvPr id="84" name="Picture 8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1676400"/>
              <a:ext cx="1492867" cy="122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7" name="TextBox 86"/>
            <p:cNvSpPr txBox="1"/>
            <p:nvPr/>
          </p:nvSpPr>
          <p:spPr>
            <a:xfrm>
              <a:off x="1676400" y="1295400"/>
              <a:ext cx="2286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latin typeface="Garamond" panose="02020404030301010803" pitchFamily="18" charset="0"/>
                </a:rPr>
                <a:t>2 classes</a:t>
              </a:r>
              <a:endParaRPr lang="en-US" b="1" dirty="0">
                <a:solidFill>
                  <a:srgbClr val="92D05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685800" y="3048000"/>
            <a:ext cx="4191000" cy="1828800"/>
            <a:chOff x="685800" y="5029200"/>
            <a:chExt cx="4191000" cy="1828800"/>
          </a:xfrm>
        </p:grpSpPr>
        <p:pic>
          <p:nvPicPr>
            <p:cNvPr id="82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50872" y="5562600"/>
              <a:ext cx="1466982" cy="122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8" name="Group 39"/>
            <p:cNvGrpSpPr>
              <a:grpSpLocks/>
            </p:cNvGrpSpPr>
            <p:nvPr/>
          </p:nvGrpSpPr>
          <p:grpSpPr bwMode="auto">
            <a:xfrm>
              <a:off x="942634" y="5562600"/>
              <a:ext cx="1552915" cy="1038225"/>
              <a:chOff x="0" y="0"/>
              <a:chExt cx="166" cy="109"/>
            </a:xfrm>
            <a:solidFill>
              <a:schemeClr val="bg1"/>
            </a:solidFill>
          </p:grpSpPr>
          <p:sp>
            <p:nvSpPr>
              <p:cNvPr id="89" name="Rectangle 88"/>
              <p:cNvSpPr>
                <a:spLocks noChangeArrowheads="1"/>
              </p:cNvSpPr>
              <p:nvPr/>
            </p:nvSpPr>
            <p:spPr bwMode="auto">
              <a:xfrm>
                <a:off x="58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>
                <a:off x="85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122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auto">
              <a:xfrm>
                <a:off x="152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Line 5"/>
              <p:cNvSpPr>
                <a:spLocks noChangeShapeType="1"/>
              </p:cNvSpPr>
              <p:nvPr/>
            </p:nvSpPr>
            <p:spPr bwMode="auto">
              <a:xfrm flipH="1">
                <a:off x="61" y="43"/>
                <a:ext cx="51" cy="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4" name="Line 6"/>
              <p:cNvSpPr>
                <a:spLocks noChangeShapeType="1"/>
              </p:cNvSpPr>
              <p:nvPr/>
            </p:nvSpPr>
            <p:spPr bwMode="auto">
              <a:xfrm flipH="1">
                <a:off x="93" y="41"/>
                <a:ext cx="20" cy="5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5" name="Line 7"/>
              <p:cNvSpPr>
                <a:spLocks noChangeShapeType="1"/>
              </p:cNvSpPr>
              <p:nvPr/>
            </p:nvSpPr>
            <p:spPr bwMode="auto">
              <a:xfrm>
                <a:off x="113" y="42"/>
                <a:ext cx="16" cy="5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6" name="Line 8"/>
              <p:cNvSpPr>
                <a:spLocks noChangeShapeType="1"/>
              </p:cNvSpPr>
              <p:nvPr/>
            </p:nvSpPr>
            <p:spPr bwMode="auto">
              <a:xfrm>
                <a:off x="113" y="41"/>
                <a:ext cx="48" cy="5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7" name="Oval 96"/>
              <p:cNvSpPr>
                <a:spLocks noChangeArrowheads="1"/>
              </p:cNvSpPr>
              <p:nvPr/>
            </p:nvSpPr>
            <p:spPr bwMode="auto">
              <a:xfrm>
                <a:off x="92" y="0"/>
                <a:ext cx="48" cy="4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8" name="Oval 97"/>
              <p:cNvSpPr>
                <a:spLocks noChangeArrowheads="1"/>
              </p:cNvSpPr>
              <p:nvPr/>
            </p:nvSpPr>
            <p:spPr bwMode="auto">
              <a:xfrm>
                <a:off x="0" y="1"/>
                <a:ext cx="48" cy="4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</a:t>
                </a:r>
                <a:endPara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Line 11"/>
              <p:cNvSpPr>
                <a:spLocks noChangeShapeType="1"/>
              </p:cNvSpPr>
              <p:nvPr/>
            </p:nvSpPr>
            <p:spPr bwMode="auto">
              <a:xfrm>
                <a:off x="48" y="23"/>
                <a:ext cx="43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00" name="Line 13"/>
              <p:cNvSpPr>
                <a:spLocks noChangeShapeType="1"/>
              </p:cNvSpPr>
              <p:nvPr/>
            </p:nvSpPr>
            <p:spPr bwMode="auto">
              <a:xfrm flipH="1">
                <a:off x="139" y="1"/>
                <a:ext cx="16" cy="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sp>
        </p:grpSp>
        <p:sp>
          <p:nvSpPr>
            <p:cNvPr id="102" name="Rectangle 101"/>
            <p:cNvSpPr/>
            <p:nvPr/>
          </p:nvSpPr>
          <p:spPr>
            <a:xfrm>
              <a:off x="685800" y="5029200"/>
              <a:ext cx="4191000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219200" y="5105400"/>
              <a:ext cx="2769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latin typeface="Garamond" panose="02020404030301010803" pitchFamily="18" charset="0"/>
                </a:rPr>
                <a:t>1 class: </a:t>
              </a:r>
              <a:r>
                <a:rPr lang="en-US" i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Factor Model!</a:t>
              </a:r>
              <a:endParaRPr lang="en-US" i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685800" y="4876800"/>
            <a:ext cx="4419600" cy="1981200"/>
            <a:chOff x="685800" y="3048000"/>
            <a:chExt cx="4419600" cy="1981200"/>
          </a:xfrm>
        </p:grpSpPr>
        <p:pic>
          <p:nvPicPr>
            <p:cNvPr id="83" name="Picture 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3657600"/>
              <a:ext cx="1492081" cy="122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4" name="Group 39"/>
            <p:cNvGrpSpPr>
              <a:grpSpLocks/>
            </p:cNvGrpSpPr>
            <p:nvPr/>
          </p:nvGrpSpPr>
          <p:grpSpPr bwMode="auto">
            <a:xfrm>
              <a:off x="762000" y="3733800"/>
              <a:ext cx="1581150" cy="1038225"/>
              <a:chOff x="0" y="0"/>
              <a:chExt cx="166" cy="109"/>
            </a:xfrm>
            <a:solidFill>
              <a:schemeClr val="bg1"/>
            </a:solidFill>
          </p:grpSpPr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58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85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Rectangle 106"/>
              <p:cNvSpPr>
                <a:spLocks noChangeArrowheads="1"/>
              </p:cNvSpPr>
              <p:nvPr/>
            </p:nvSpPr>
            <p:spPr bwMode="auto">
              <a:xfrm>
                <a:off x="122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8" name="Rectangle 107"/>
              <p:cNvSpPr>
                <a:spLocks noChangeArrowheads="1"/>
              </p:cNvSpPr>
              <p:nvPr/>
            </p:nvSpPr>
            <p:spPr bwMode="auto">
              <a:xfrm>
                <a:off x="152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Line 5"/>
              <p:cNvSpPr>
                <a:spLocks noChangeShapeType="1"/>
              </p:cNvSpPr>
              <p:nvPr/>
            </p:nvSpPr>
            <p:spPr bwMode="auto">
              <a:xfrm flipH="1">
                <a:off x="61" y="43"/>
                <a:ext cx="51" cy="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0" name="Line 6"/>
              <p:cNvSpPr>
                <a:spLocks noChangeShapeType="1"/>
              </p:cNvSpPr>
              <p:nvPr/>
            </p:nvSpPr>
            <p:spPr bwMode="auto">
              <a:xfrm flipH="1">
                <a:off x="93" y="41"/>
                <a:ext cx="20" cy="5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1" name="Line 7"/>
              <p:cNvSpPr>
                <a:spLocks noChangeShapeType="1"/>
              </p:cNvSpPr>
              <p:nvPr/>
            </p:nvSpPr>
            <p:spPr bwMode="auto">
              <a:xfrm>
                <a:off x="113" y="42"/>
                <a:ext cx="16" cy="5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2" name="Line 8"/>
              <p:cNvSpPr>
                <a:spLocks noChangeShapeType="1"/>
              </p:cNvSpPr>
              <p:nvPr/>
            </p:nvSpPr>
            <p:spPr bwMode="auto">
              <a:xfrm>
                <a:off x="113" y="41"/>
                <a:ext cx="48" cy="5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3" name="Oval 112"/>
              <p:cNvSpPr>
                <a:spLocks noChangeArrowheads="1"/>
              </p:cNvSpPr>
              <p:nvPr/>
            </p:nvSpPr>
            <p:spPr bwMode="auto">
              <a:xfrm>
                <a:off x="92" y="0"/>
                <a:ext cx="48" cy="4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Oval 113"/>
              <p:cNvSpPr>
                <a:spLocks noChangeArrowheads="1"/>
              </p:cNvSpPr>
              <p:nvPr/>
            </p:nvSpPr>
            <p:spPr bwMode="auto">
              <a:xfrm>
                <a:off x="0" y="1"/>
                <a:ext cx="48" cy="4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5" name="Line 11"/>
              <p:cNvSpPr>
                <a:spLocks noChangeShapeType="1"/>
              </p:cNvSpPr>
              <p:nvPr/>
            </p:nvSpPr>
            <p:spPr bwMode="auto">
              <a:xfrm>
                <a:off x="48" y="23"/>
                <a:ext cx="43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</p:grpSp>
        <p:sp>
          <p:nvSpPr>
            <p:cNvPr id="118" name="TextBox 117"/>
            <p:cNvSpPr txBox="1"/>
            <p:nvPr/>
          </p:nvSpPr>
          <p:spPr>
            <a:xfrm>
              <a:off x="819551" y="3200400"/>
              <a:ext cx="42858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92D050"/>
                  </a:solidFill>
                  <a:latin typeface="Garamond" panose="02020404030301010803" pitchFamily="18" charset="0"/>
                </a:rPr>
                <a:t>2 classes, w/in class factor variance = 0</a:t>
              </a:r>
              <a:endParaRPr lang="en-US" sz="1600" b="1" i="1" dirty="0">
                <a:solidFill>
                  <a:srgbClr val="92D05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85800" y="3048000"/>
              <a:ext cx="41910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5029200" y="1295400"/>
            <a:ext cx="4114800" cy="3961342"/>
            <a:chOff x="5029200" y="1295400"/>
            <a:chExt cx="4114800" cy="3961342"/>
          </a:xfrm>
        </p:grpSpPr>
        <p:sp>
          <p:nvSpPr>
            <p:cNvPr id="126" name="Rectangle 125"/>
            <p:cNvSpPr/>
            <p:nvPr/>
          </p:nvSpPr>
          <p:spPr>
            <a:xfrm>
              <a:off x="5486400" y="1295400"/>
              <a:ext cx="3657600" cy="1752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553200" y="1295400"/>
              <a:ext cx="2286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latin typeface="Garamond" panose="02020404030301010803" pitchFamily="18" charset="0"/>
                </a:rPr>
                <a:t>2 classes</a:t>
              </a:r>
              <a:endParaRPr lang="en-US" b="1" dirty="0">
                <a:solidFill>
                  <a:srgbClr val="92D05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3" name="Rectangle 53"/>
            <p:cNvSpPr>
              <a:spLocks noChangeArrowheads="1"/>
            </p:cNvSpPr>
            <p:nvPr/>
          </p:nvSpPr>
          <p:spPr bwMode="auto">
            <a:xfrm>
              <a:off x="5029200" y="1981200"/>
              <a:ext cx="457200" cy="32755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Factor mixture model</a:t>
              </a:r>
              <a:r>
                <a:rPr kumimoji="0" lang="en-US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 </a:t>
              </a: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(FMM)</a:t>
              </a:r>
            </a:p>
          </p:txBody>
        </p:sp>
        <p:grpSp>
          <p:nvGrpSpPr>
            <p:cNvPr id="134" name="Group 52"/>
            <p:cNvGrpSpPr/>
            <p:nvPr/>
          </p:nvGrpSpPr>
          <p:grpSpPr>
            <a:xfrm>
              <a:off x="5715000" y="1752600"/>
              <a:ext cx="1581150" cy="1047750"/>
              <a:chOff x="0" y="0"/>
              <a:chExt cx="1581150" cy="1047750"/>
            </a:xfrm>
            <a:solidFill>
              <a:schemeClr val="bg1"/>
            </a:solidFill>
          </p:grpSpPr>
          <p:sp>
            <p:nvSpPr>
              <p:cNvPr id="135" name="Rectangle 134"/>
              <p:cNvSpPr>
                <a:spLocks noChangeArrowheads="1"/>
              </p:cNvSpPr>
              <p:nvPr/>
            </p:nvSpPr>
            <p:spPr bwMode="auto">
              <a:xfrm>
                <a:off x="55245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809625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7" name="Rectangle 136"/>
              <p:cNvSpPr>
                <a:spLocks noChangeArrowheads="1"/>
              </p:cNvSpPr>
              <p:nvPr/>
            </p:nvSpPr>
            <p:spPr bwMode="auto">
              <a:xfrm>
                <a:off x="116205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8" name="Rectangle 137"/>
              <p:cNvSpPr>
                <a:spLocks noChangeArrowheads="1"/>
              </p:cNvSpPr>
              <p:nvPr/>
            </p:nvSpPr>
            <p:spPr bwMode="auto">
              <a:xfrm>
                <a:off x="144780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39" name="Line 43"/>
              <p:cNvSpPr>
                <a:spLocks noChangeShapeType="1"/>
              </p:cNvSpPr>
              <p:nvPr/>
            </p:nvSpPr>
            <p:spPr bwMode="auto">
              <a:xfrm flipH="1">
                <a:off x="581025" y="419100"/>
                <a:ext cx="485775" cy="5143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40" name="Line 44"/>
              <p:cNvSpPr>
                <a:spLocks noChangeShapeType="1"/>
              </p:cNvSpPr>
              <p:nvPr/>
            </p:nvSpPr>
            <p:spPr bwMode="auto">
              <a:xfrm flipH="1">
                <a:off x="885825" y="400050"/>
                <a:ext cx="190500" cy="54292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41" name="Line 45"/>
              <p:cNvSpPr>
                <a:spLocks noChangeShapeType="1"/>
              </p:cNvSpPr>
              <p:nvPr/>
            </p:nvSpPr>
            <p:spPr bwMode="auto">
              <a:xfrm>
                <a:off x="1076325" y="409575"/>
                <a:ext cx="152400" cy="54292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42" name="Line 46"/>
              <p:cNvSpPr>
                <a:spLocks noChangeShapeType="1"/>
              </p:cNvSpPr>
              <p:nvPr/>
            </p:nvSpPr>
            <p:spPr bwMode="auto">
              <a:xfrm>
                <a:off x="1076325" y="400050"/>
                <a:ext cx="457200" cy="5524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43" name="Oval 142"/>
              <p:cNvSpPr>
                <a:spLocks noChangeArrowheads="1"/>
              </p:cNvSpPr>
              <p:nvPr/>
            </p:nvSpPr>
            <p:spPr bwMode="auto">
              <a:xfrm>
                <a:off x="876300" y="9525"/>
                <a:ext cx="457200" cy="41910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4" name="Oval 143"/>
              <p:cNvSpPr>
                <a:spLocks noChangeArrowheads="1"/>
              </p:cNvSpPr>
              <p:nvPr/>
            </p:nvSpPr>
            <p:spPr bwMode="auto">
              <a:xfrm>
                <a:off x="0" y="19050"/>
                <a:ext cx="457200" cy="419100"/>
              </a:xfrm>
              <a:prstGeom prst="ellips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5" name="Line 49"/>
              <p:cNvSpPr>
                <a:spLocks noChangeShapeType="1"/>
              </p:cNvSpPr>
              <p:nvPr/>
            </p:nvSpPr>
            <p:spPr bwMode="auto">
              <a:xfrm>
                <a:off x="361950" y="409575"/>
                <a:ext cx="228600" cy="50482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>
                <a:off x="342900" y="390525"/>
                <a:ext cx="533400" cy="55245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361950" y="400050"/>
                <a:ext cx="857250" cy="56197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342900" y="400050"/>
                <a:ext cx="1133475" cy="54292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438150" y="228600"/>
                <a:ext cx="857250" cy="45720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447675" y="238125"/>
                <a:ext cx="666750" cy="40957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466725" y="228600"/>
                <a:ext cx="523875" cy="41910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485775" y="257175"/>
                <a:ext cx="371475" cy="36195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53" name="Line 58"/>
              <p:cNvSpPr>
                <a:spLocks noChangeShapeType="1"/>
              </p:cNvSpPr>
              <p:nvPr/>
            </p:nvSpPr>
            <p:spPr bwMode="auto">
              <a:xfrm>
                <a:off x="457200" y="209550"/>
                <a:ext cx="409575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54" name="Line 59"/>
              <p:cNvSpPr>
                <a:spLocks noChangeShapeType="1"/>
              </p:cNvSpPr>
              <p:nvPr/>
            </p:nvSpPr>
            <p:spPr bwMode="auto">
              <a:xfrm flipH="1">
                <a:off x="1295400" y="0"/>
                <a:ext cx="152400" cy="762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sp>
        </p:grpSp>
        <p:pic>
          <p:nvPicPr>
            <p:cNvPr id="155" name="Picture 9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43800" y="1676400"/>
              <a:ext cx="1492081" cy="122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7" name="Group 206"/>
          <p:cNvGrpSpPr/>
          <p:nvPr/>
        </p:nvGrpSpPr>
        <p:grpSpPr>
          <a:xfrm>
            <a:off x="5486400" y="3048000"/>
            <a:ext cx="3657600" cy="1828800"/>
            <a:chOff x="5486400" y="5029200"/>
            <a:chExt cx="3657600" cy="1828800"/>
          </a:xfrm>
        </p:grpSpPr>
        <p:pic>
          <p:nvPicPr>
            <p:cNvPr id="128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8072" y="5562600"/>
              <a:ext cx="1466982" cy="1224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9" name="Rectangle 128"/>
            <p:cNvSpPr/>
            <p:nvPr/>
          </p:nvSpPr>
          <p:spPr>
            <a:xfrm>
              <a:off x="5486400" y="5029200"/>
              <a:ext cx="3657600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019800" y="5105400"/>
              <a:ext cx="27690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92D050"/>
                  </a:solidFill>
                  <a:latin typeface="Garamond" panose="02020404030301010803" pitchFamily="18" charset="0"/>
                </a:rPr>
                <a:t>1 class: </a:t>
              </a:r>
              <a:r>
                <a:rPr lang="en-US" i="1" dirty="0" smtClean="0">
                  <a:solidFill>
                    <a:srgbClr val="FFFFFF"/>
                  </a:solidFill>
                  <a:latin typeface="Garamond" panose="02020404030301010803" pitchFamily="18" charset="0"/>
                </a:rPr>
                <a:t>Factor Model!</a:t>
              </a:r>
              <a:endParaRPr lang="en-US" i="1" dirty="0">
                <a:solidFill>
                  <a:srgbClr val="FFFFFF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177" name="Group 52"/>
            <p:cNvGrpSpPr/>
            <p:nvPr/>
          </p:nvGrpSpPr>
          <p:grpSpPr>
            <a:xfrm>
              <a:off x="5562600" y="5562600"/>
              <a:ext cx="1581150" cy="1047750"/>
              <a:chOff x="0" y="0"/>
              <a:chExt cx="1581150" cy="1047750"/>
            </a:xfrm>
            <a:solidFill>
              <a:schemeClr val="bg1"/>
            </a:solidFill>
          </p:grpSpPr>
          <p:sp>
            <p:nvSpPr>
              <p:cNvPr id="178" name="Rectangle 177"/>
              <p:cNvSpPr>
                <a:spLocks noChangeArrowheads="1"/>
              </p:cNvSpPr>
              <p:nvPr/>
            </p:nvSpPr>
            <p:spPr bwMode="auto">
              <a:xfrm>
                <a:off x="55245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9" name="Rectangle 178"/>
              <p:cNvSpPr>
                <a:spLocks noChangeArrowheads="1"/>
              </p:cNvSpPr>
              <p:nvPr/>
            </p:nvSpPr>
            <p:spPr bwMode="auto">
              <a:xfrm>
                <a:off x="809625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0" name="Rectangle 179"/>
              <p:cNvSpPr>
                <a:spLocks noChangeArrowheads="1"/>
              </p:cNvSpPr>
              <p:nvPr/>
            </p:nvSpPr>
            <p:spPr bwMode="auto">
              <a:xfrm>
                <a:off x="116205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1" name="Rectangle 180"/>
              <p:cNvSpPr>
                <a:spLocks noChangeArrowheads="1"/>
              </p:cNvSpPr>
              <p:nvPr/>
            </p:nvSpPr>
            <p:spPr bwMode="auto">
              <a:xfrm>
                <a:off x="144780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2" name="Line 43"/>
              <p:cNvSpPr>
                <a:spLocks noChangeShapeType="1"/>
              </p:cNvSpPr>
              <p:nvPr/>
            </p:nvSpPr>
            <p:spPr bwMode="auto">
              <a:xfrm flipH="1">
                <a:off x="581025" y="419100"/>
                <a:ext cx="485775" cy="5143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83" name="Line 44"/>
              <p:cNvSpPr>
                <a:spLocks noChangeShapeType="1"/>
              </p:cNvSpPr>
              <p:nvPr/>
            </p:nvSpPr>
            <p:spPr bwMode="auto">
              <a:xfrm flipH="1">
                <a:off x="885825" y="400050"/>
                <a:ext cx="190500" cy="54292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84" name="Line 45"/>
              <p:cNvSpPr>
                <a:spLocks noChangeShapeType="1"/>
              </p:cNvSpPr>
              <p:nvPr/>
            </p:nvSpPr>
            <p:spPr bwMode="auto">
              <a:xfrm>
                <a:off x="1076325" y="409575"/>
                <a:ext cx="152400" cy="54292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85" name="Line 46"/>
              <p:cNvSpPr>
                <a:spLocks noChangeShapeType="1"/>
              </p:cNvSpPr>
              <p:nvPr/>
            </p:nvSpPr>
            <p:spPr bwMode="auto">
              <a:xfrm>
                <a:off x="1076325" y="400050"/>
                <a:ext cx="457200" cy="5524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86" name="Oval 185"/>
              <p:cNvSpPr>
                <a:spLocks noChangeArrowheads="1"/>
              </p:cNvSpPr>
              <p:nvPr/>
            </p:nvSpPr>
            <p:spPr bwMode="auto">
              <a:xfrm>
                <a:off x="876300" y="9525"/>
                <a:ext cx="457200" cy="41910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7" name="Oval 186"/>
              <p:cNvSpPr>
                <a:spLocks noChangeArrowheads="1"/>
              </p:cNvSpPr>
              <p:nvPr/>
            </p:nvSpPr>
            <p:spPr bwMode="auto">
              <a:xfrm>
                <a:off x="0" y="19050"/>
                <a:ext cx="457200" cy="419100"/>
              </a:xfrm>
              <a:prstGeom prst="ellips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88" name="Line 49"/>
              <p:cNvSpPr>
                <a:spLocks noChangeShapeType="1"/>
              </p:cNvSpPr>
              <p:nvPr/>
            </p:nvSpPr>
            <p:spPr bwMode="auto">
              <a:xfrm>
                <a:off x="361950" y="409575"/>
                <a:ext cx="228600" cy="50482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89" name="Line 50"/>
              <p:cNvSpPr>
                <a:spLocks noChangeShapeType="1"/>
              </p:cNvSpPr>
              <p:nvPr/>
            </p:nvSpPr>
            <p:spPr bwMode="auto">
              <a:xfrm>
                <a:off x="342900" y="390525"/>
                <a:ext cx="533400" cy="55245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90" name="Line 51"/>
              <p:cNvSpPr>
                <a:spLocks noChangeShapeType="1"/>
              </p:cNvSpPr>
              <p:nvPr/>
            </p:nvSpPr>
            <p:spPr bwMode="auto">
              <a:xfrm>
                <a:off x="361950" y="400050"/>
                <a:ext cx="857250" cy="56197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91" name="Line 52"/>
              <p:cNvSpPr>
                <a:spLocks noChangeShapeType="1"/>
              </p:cNvSpPr>
              <p:nvPr/>
            </p:nvSpPr>
            <p:spPr bwMode="auto">
              <a:xfrm>
                <a:off x="342900" y="400050"/>
                <a:ext cx="1133475" cy="54292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92" name="Line 53"/>
              <p:cNvSpPr>
                <a:spLocks noChangeShapeType="1"/>
              </p:cNvSpPr>
              <p:nvPr/>
            </p:nvSpPr>
            <p:spPr bwMode="auto">
              <a:xfrm>
                <a:off x="438150" y="228600"/>
                <a:ext cx="857250" cy="45720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93" name="Line 54"/>
              <p:cNvSpPr>
                <a:spLocks noChangeShapeType="1"/>
              </p:cNvSpPr>
              <p:nvPr/>
            </p:nvSpPr>
            <p:spPr bwMode="auto">
              <a:xfrm>
                <a:off x="447675" y="238125"/>
                <a:ext cx="666750" cy="40957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94" name="Line 55"/>
              <p:cNvSpPr>
                <a:spLocks noChangeShapeType="1"/>
              </p:cNvSpPr>
              <p:nvPr/>
            </p:nvSpPr>
            <p:spPr bwMode="auto">
              <a:xfrm>
                <a:off x="466725" y="228600"/>
                <a:ext cx="523875" cy="41910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95" name="Line 56"/>
              <p:cNvSpPr>
                <a:spLocks noChangeShapeType="1"/>
              </p:cNvSpPr>
              <p:nvPr/>
            </p:nvSpPr>
            <p:spPr bwMode="auto">
              <a:xfrm>
                <a:off x="485775" y="257175"/>
                <a:ext cx="371475" cy="36195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96" name="Line 58"/>
              <p:cNvSpPr>
                <a:spLocks noChangeShapeType="1"/>
              </p:cNvSpPr>
              <p:nvPr/>
            </p:nvSpPr>
            <p:spPr bwMode="auto">
              <a:xfrm>
                <a:off x="457200" y="209550"/>
                <a:ext cx="409575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97" name="Line 59"/>
              <p:cNvSpPr>
                <a:spLocks noChangeShapeType="1"/>
              </p:cNvSpPr>
              <p:nvPr/>
            </p:nvSpPr>
            <p:spPr bwMode="auto">
              <a:xfrm flipH="1">
                <a:off x="1295400" y="0"/>
                <a:ext cx="152400" cy="762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sp>
        </p:grpSp>
      </p:grpSp>
      <p:grpSp>
        <p:nvGrpSpPr>
          <p:cNvPr id="201" name="Group 200"/>
          <p:cNvGrpSpPr/>
          <p:nvPr/>
        </p:nvGrpSpPr>
        <p:grpSpPr>
          <a:xfrm>
            <a:off x="0" y="0"/>
            <a:ext cx="9144000" cy="1295400"/>
            <a:chOff x="0" y="0"/>
            <a:chExt cx="9144000" cy="1295400"/>
          </a:xfrm>
        </p:grpSpPr>
        <p:grpSp>
          <p:nvGrpSpPr>
            <p:cNvPr id="199" name="Group 198"/>
            <p:cNvGrpSpPr/>
            <p:nvPr/>
          </p:nvGrpSpPr>
          <p:grpSpPr>
            <a:xfrm>
              <a:off x="304800" y="0"/>
              <a:ext cx="8579467" cy="1295400"/>
              <a:chOff x="304800" y="0"/>
              <a:chExt cx="8579467" cy="1295400"/>
            </a:xfrm>
          </p:grpSpPr>
          <p:grpSp>
            <p:nvGrpSpPr>
              <p:cNvPr id="2" name="Group 23"/>
              <p:cNvGrpSpPr/>
              <p:nvPr/>
            </p:nvGrpSpPr>
            <p:grpSpPr>
              <a:xfrm>
                <a:off x="2286000" y="0"/>
                <a:ext cx="1028700" cy="1038225"/>
                <a:chOff x="2905125" y="1666875"/>
                <a:chExt cx="1028700" cy="1038225"/>
              </a:xfrm>
              <a:solidFill>
                <a:schemeClr val="bg1"/>
              </a:solidFill>
            </p:grpSpPr>
            <p:sp>
              <p:nvSpPr>
                <p:cNvPr id="3" name="Rectangle 2"/>
                <p:cNvSpPr>
                  <a:spLocks noChangeArrowheads="1"/>
                </p:cNvSpPr>
                <p:nvPr/>
              </p:nvSpPr>
              <p:spPr bwMode="auto">
                <a:xfrm>
                  <a:off x="2905125" y="2600325"/>
                  <a:ext cx="133350" cy="1047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" name="Rectangle 3"/>
                <p:cNvSpPr>
                  <a:spLocks noChangeArrowheads="1"/>
                </p:cNvSpPr>
                <p:nvPr/>
              </p:nvSpPr>
              <p:spPr bwMode="auto">
                <a:xfrm>
                  <a:off x="3162300" y="2600325"/>
                  <a:ext cx="133350" cy="1047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" name="Rectangle 4"/>
                <p:cNvSpPr>
                  <a:spLocks noChangeArrowheads="1"/>
                </p:cNvSpPr>
                <p:nvPr/>
              </p:nvSpPr>
              <p:spPr bwMode="auto">
                <a:xfrm>
                  <a:off x="3514725" y="2600325"/>
                  <a:ext cx="133350" cy="1047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" name="Rectangle 5"/>
                <p:cNvSpPr>
                  <a:spLocks noChangeArrowheads="1"/>
                </p:cNvSpPr>
                <p:nvPr/>
              </p:nvSpPr>
              <p:spPr bwMode="auto">
                <a:xfrm>
                  <a:off x="3800475" y="2600325"/>
                  <a:ext cx="133350" cy="1047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933700" y="2076450"/>
                  <a:ext cx="485775" cy="51435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8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3238500" y="2057400"/>
                  <a:ext cx="190500" cy="54292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9" name="Line 7"/>
                <p:cNvSpPr>
                  <a:spLocks noChangeShapeType="1"/>
                </p:cNvSpPr>
                <p:nvPr/>
              </p:nvSpPr>
              <p:spPr bwMode="auto">
                <a:xfrm>
                  <a:off x="3429000" y="2066925"/>
                  <a:ext cx="152400" cy="54292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0" name="Line 8"/>
                <p:cNvSpPr>
                  <a:spLocks noChangeShapeType="1"/>
                </p:cNvSpPr>
                <p:nvPr/>
              </p:nvSpPr>
              <p:spPr bwMode="auto">
                <a:xfrm>
                  <a:off x="3429000" y="2057400"/>
                  <a:ext cx="457200" cy="55245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1" name="Oval 10"/>
                <p:cNvSpPr>
                  <a:spLocks noChangeArrowheads="1"/>
                </p:cNvSpPr>
                <p:nvPr/>
              </p:nvSpPr>
              <p:spPr bwMode="auto">
                <a:xfrm>
                  <a:off x="3228975" y="1666875"/>
                  <a:ext cx="457200" cy="419100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n-US" sz="1200" b="0" i="0" u="none" strike="noStrike" baseline="0" dirty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C</a:t>
                  </a:r>
                </a:p>
                <a:p>
                  <a:pPr algn="l" rtl="0">
                    <a:defRPr sz="1000"/>
                  </a:pPr>
                  <a:endParaRPr lang="en-US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80" name="Rectangle 70"/>
              <p:cNvSpPr>
                <a:spLocks noChangeArrowheads="1"/>
              </p:cNvSpPr>
              <p:nvPr/>
            </p:nvSpPr>
            <p:spPr bwMode="auto">
              <a:xfrm>
                <a:off x="304800" y="0"/>
                <a:ext cx="1029503" cy="12954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itchFamily="18" charset="0"/>
                    <a:ea typeface="+mn-ea"/>
                    <a:cs typeface="+mn-cs"/>
                  </a:rPr>
                  <a:t>Latent class model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itchFamily="18" charset="0"/>
                    <a:ea typeface="+mn-ea"/>
                    <a:cs typeface="+mn-cs"/>
                  </a:rPr>
                  <a:t>(LCM)</a:t>
                </a:r>
              </a:p>
            </p:txBody>
          </p:sp>
          <p:pic>
            <p:nvPicPr>
              <p:cNvPr id="81" name="Picture 8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14800" y="0"/>
                <a:ext cx="1492081" cy="122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5" name="Picture 8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91400" y="0"/>
                <a:ext cx="1492867" cy="122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0" name="Picture 8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15000" y="0"/>
                <a:ext cx="1492081" cy="122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00" name="Rectangle 199"/>
            <p:cNvSpPr/>
            <p:nvPr/>
          </p:nvSpPr>
          <p:spPr>
            <a:xfrm>
              <a:off x="0" y="0"/>
              <a:ext cx="9144000" cy="129540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86400" y="4876800"/>
            <a:ext cx="3657600" cy="1981200"/>
            <a:chOff x="5486400" y="4876800"/>
            <a:chExt cx="3657600" cy="1981200"/>
          </a:xfrm>
        </p:grpSpPr>
        <p:grpSp>
          <p:nvGrpSpPr>
            <p:cNvPr id="206" name="Group 205"/>
            <p:cNvGrpSpPr/>
            <p:nvPr/>
          </p:nvGrpSpPr>
          <p:grpSpPr>
            <a:xfrm>
              <a:off x="5486400" y="4876800"/>
              <a:ext cx="3657600" cy="1981200"/>
              <a:chOff x="5486400" y="3048000"/>
              <a:chExt cx="3657600" cy="1981200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5486400" y="3048000"/>
                <a:ext cx="3657600" cy="1981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6" name="Picture 8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43800" y="3581400"/>
                <a:ext cx="1492867" cy="1223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57" name="Group 52"/>
              <p:cNvGrpSpPr/>
              <p:nvPr/>
            </p:nvGrpSpPr>
            <p:grpSpPr>
              <a:xfrm>
                <a:off x="5791200" y="3581400"/>
                <a:ext cx="1581150" cy="1038225"/>
                <a:chOff x="0" y="9525"/>
                <a:chExt cx="1581150" cy="1038225"/>
              </a:xfrm>
              <a:solidFill>
                <a:schemeClr val="bg1"/>
              </a:solidFill>
            </p:grpSpPr>
            <p:sp>
              <p:nvSpPr>
                <p:cNvPr id="158" name="Rectangle 157"/>
                <p:cNvSpPr>
                  <a:spLocks noChangeArrowheads="1"/>
                </p:cNvSpPr>
                <p:nvPr/>
              </p:nvSpPr>
              <p:spPr bwMode="auto">
                <a:xfrm>
                  <a:off x="552450" y="942975"/>
                  <a:ext cx="133350" cy="1047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9" name="Rectangle 158"/>
                <p:cNvSpPr>
                  <a:spLocks noChangeArrowheads="1"/>
                </p:cNvSpPr>
                <p:nvPr/>
              </p:nvSpPr>
              <p:spPr bwMode="auto">
                <a:xfrm>
                  <a:off x="809625" y="942975"/>
                  <a:ext cx="133350" cy="1047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0" name="Rectangle 159"/>
                <p:cNvSpPr>
                  <a:spLocks noChangeArrowheads="1"/>
                </p:cNvSpPr>
                <p:nvPr/>
              </p:nvSpPr>
              <p:spPr bwMode="auto">
                <a:xfrm>
                  <a:off x="1162050" y="942975"/>
                  <a:ext cx="133350" cy="1047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1" name="Rectangle 160"/>
                <p:cNvSpPr>
                  <a:spLocks noChangeArrowheads="1"/>
                </p:cNvSpPr>
                <p:nvPr/>
              </p:nvSpPr>
              <p:spPr bwMode="auto">
                <a:xfrm>
                  <a:off x="1447800" y="942975"/>
                  <a:ext cx="133350" cy="10477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2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581025" y="419100"/>
                  <a:ext cx="485775" cy="51435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63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885825" y="400050"/>
                  <a:ext cx="190500" cy="54292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64" name="Line 45"/>
                <p:cNvSpPr>
                  <a:spLocks noChangeShapeType="1"/>
                </p:cNvSpPr>
                <p:nvPr/>
              </p:nvSpPr>
              <p:spPr bwMode="auto">
                <a:xfrm>
                  <a:off x="1076325" y="409575"/>
                  <a:ext cx="152400" cy="54292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65" name="Line 46"/>
                <p:cNvSpPr>
                  <a:spLocks noChangeShapeType="1"/>
                </p:cNvSpPr>
                <p:nvPr/>
              </p:nvSpPr>
              <p:spPr bwMode="auto">
                <a:xfrm>
                  <a:off x="1076325" y="400050"/>
                  <a:ext cx="457200" cy="55245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66" name="Oval 165"/>
                <p:cNvSpPr>
                  <a:spLocks noChangeArrowheads="1"/>
                </p:cNvSpPr>
                <p:nvPr/>
              </p:nvSpPr>
              <p:spPr bwMode="auto">
                <a:xfrm>
                  <a:off x="876300" y="9525"/>
                  <a:ext cx="457200" cy="419100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n-US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F</a:t>
                  </a: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7" name="Oval 166"/>
                <p:cNvSpPr>
                  <a:spLocks noChangeArrowheads="1"/>
                </p:cNvSpPr>
                <p:nvPr/>
              </p:nvSpPr>
              <p:spPr bwMode="auto">
                <a:xfrm>
                  <a:off x="0" y="19050"/>
                  <a:ext cx="457200" cy="419100"/>
                </a:xfrm>
                <a:prstGeom prst="ellipse">
                  <a:avLst/>
                </a:prstGeom>
                <a:grp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</p:spPr>
              <p:txBody>
                <a:bodyPr wrap="square" lIns="91440" tIns="45720" rIns="91440" bIns="4572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 rtl="0">
                    <a:defRPr sz="1000"/>
                  </a:pPr>
                  <a:r>
                    <a:rPr lang="en-US" sz="1200" b="0" i="0" u="none" strike="noStrike" baseline="0">
                      <a:solidFill>
                        <a:srgbClr val="000000"/>
                      </a:solidFill>
                      <a:latin typeface="Times New Roman"/>
                      <a:cs typeface="Times New Roman"/>
                    </a:rPr>
                    <a:t> C</a:t>
                  </a:r>
                </a:p>
                <a:p>
                  <a:pPr algn="l" rtl="0">
                    <a:defRPr sz="1000"/>
                  </a:pPr>
                  <a:endPara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Line 49"/>
                <p:cNvSpPr>
                  <a:spLocks noChangeShapeType="1"/>
                </p:cNvSpPr>
                <p:nvPr/>
              </p:nvSpPr>
              <p:spPr bwMode="auto">
                <a:xfrm>
                  <a:off x="361950" y="409575"/>
                  <a:ext cx="228600" cy="504825"/>
                </a:xfrm>
                <a:prstGeom prst="line">
                  <a:avLst/>
                </a:prstGeom>
                <a:grpFill/>
                <a:ln w="9525">
                  <a:solidFill>
                    <a:srgbClr val="80808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69" name="Line 50"/>
                <p:cNvSpPr>
                  <a:spLocks noChangeShapeType="1"/>
                </p:cNvSpPr>
                <p:nvPr/>
              </p:nvSpPr>
              <p:spPr bwMode="auto">
                <a:xfrm>
                  <a:off x="342900" y="390525"/>
                  <a:ext cx="533400" cy="552450"/>
                </a:xfrm>
                <a:prstGeom prst="line">
                  <a:avLst/>
                </a:prstGeom>
                <a:grpFill/>
                <a:ln w="9525">
                  <a:solidFill>
                    <a:srgbClr val="80808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70" name="Line 51"/>
                <p:cNvSpPr>
                  <a:spLocks noChangeShapeType="1"/>
                </p:cNvSpPr>
                <p:nvPr/>
              </p:nvSpPr>
              <p:spPr bwMode="auto">
                <a:xfrm>
                  <a:off x="361950" y="400050"/>
                  <a:ext cx="857250" cy="561975"/>
                </a:xfrm>
                <a:prstGeom prst="line">
                  <a:avLst/>
                </a:prstGeom>
                <a:grpFill/>
                <a:ln w="9525">
                  <a:solidFill>
                    <a:srgbClr val="80808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71" name="Line 52"/>
                <p:cNvSpPr>
                  <a:spLocks noChangeShapeType="1"/>
                </p:cNvSpPr>
                <p:nvPr/>
              </p:nvSpPr>
              <p:spPr bwMode="auto">
                <a:xfrm>
                  <a:off x="342900" y="400050"/>
                  <a:ext cx="1133475" cy="542925"/>
                </a:xfrm>
                <a:prstGeom prst="line">
                  <a:avLst/>
                </a:prstGeom>
                <a:grpFill/>
                <a:ln w="9525">
                  <a:solidFill>
                    <a:srgbClr val="808080"/>
                  </a:solidFill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72" name="Line 53"/>
                <p:cNvSpPr>
                  <a:spLocks noChangeShapeType="1"/>
                </p:cNvSpPr>
                <p:nvPr/>
              </p:nvSpPr>
              <p:spPr bwMode="auto">
                <a:xfrm>
                  <a:off x="438150" y="228600"/>
                  <a:ext cx="857250" cy="457200"/>
                </a:xfrm>
                <a:prstGeom prst="line">
                  <a:avLst/>
                </a:prstGeom>
                <a:grp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73" name="Line 54"/>
                <p:cNvSpPr>
                  <a:spLocks noChangeShapeType="1"/>
                </p:cNvSpPr>
                <p:nvPr/>
              </p:nvSpPr>
              <p:spPr bwMode="auto">
                <a:xfrm>
                  <a:off x="447675" y="238125"/>
                  <a:ext cx="666750" cy="409575"/>
                </a:xfrm>
                <a:prstGeom prst="line">
                  <a:avLst/>
                </a:prstGeom>
                <a:grp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74" name="Line 55"/>
                <p:cNvSpPr>
                  <a:spLocks noChangeShapeType="1"/>
                </p:cNvSpPr>
                <p:nvPr/>
              </p:nvSpPr>
              <p:spPr bwMode="auto">
                <a:xfrm>
                  <a:off x="466725" y="228600"/>
                  <a:ext cx="523875" cy="419100"/>
                </a:xfrm>
                <a:prstGeom prst="line">
                  <a:avLst/>
                </a:prstGeom>
                <a:grp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75" name="Line 56"/>
                <p:cNvSpPr>
                  <a:spLocks noChangeShapeType="1"/>
                </p:cNvSpPr>
                <p:nvPr/>
              </p:nvSpPr>
              <p:spPr bwMode="auto">
                <a:xfrm>
                  <a:off x="485775" y="257175"/>
                  <a:ext cx="371475" cy="361950"/>
                </a:xfrm>
                <a:prstGeom prst="line">
                  <a:avLst/>
                </a:prstGeom>
                <a:grp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med" len="med"/>
                </a:ln>
                <a:effectLst/>
              </p:spPr>
            </p:sp>
            <p:sp>
              <p:nvSpPr>
                <p:cNvPr id="176" name="Line 58"/>
                <p:cNvSpPr>
                  <a:spLocks noChangeShapeType="1"/>
                </p:cNvSpPr>
                <p:nvPr/>
              </p:nvSpPr>
              <p:spPr bwMode="auto">
                <a:xfrm>
                  <a:off x="457200" y="209550"/>
                  <a:ext cx="409575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</p:sp>
          </p:grpSp>
        </p:grpSp>
        <p:sp>
          <p:nvSpPr>
            <p:cNvPr id="208" name="TextBox 207"/>
            <p:cNvSpPr txBox="1"/>
            <p:nvPr/>
          </p:nvSpPr>
          <p:spPr>
            <a:xfrm>
              <a:off x="5486400" y="5011003"/>
              <a:ext cx="35934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92D050"/>
                  </a:solidFill>
                  <a:latin typeface="Garamond" panose="02020404030301010803" pitchFamily="18" charset="0"/>
                </a:rPr>
                <a:t>2 classes, w/in class factor variance = 0</a:t>
              </a:r>
              <a:endParaRPr lang="en-US" sz="1600" b="1" i="1" dirty="0">
                <a:solidFill>
                  <a:srgbClr val="92D050"/>
                </a:solidFill>
                <a:latin typeface="Garamond" panose="02020404030301010803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0" y="609600"/>
          <a:ext cx="411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3" name="Equation" r:id="rId4" imgW="1892300" imgH="431800" progId="Equation.DSMT4">
                  <p:embed/>
                </p:oleObj>
              </mc:Choice>
              <mc:Fallback>
                <p:oleObj name="Equation" r:id="rId4" imgW="1892300" imgH="431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9600"/>
                        <a:ext cx="4114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5400000">
            <a:off x="3162300" y="723900"/>
            <a:ext cx="381000" cy="13716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Marginal probability of getting an item correct is sum across classes of probability of getting item correct conditional on class membership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43400" y="76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Conditional probability differs across models</a:t>
            </a:r>
            <a:endParaRPr lang="en-US" i="1" dirty="0">
              <a:solidFill>
                <a:srgbClr val="FF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04800" y="1676400"/>
            <a:ext cx="8210550" cy="1294342"/>
            <a:chOff x="304800" y="1676400"/>
            <a:chExt cx="8210550" cy="1294342"/>
          </a:xfrm>
        </p:grpSpPr>
        <p:graphicFrame>
          <p:nvGraphicFramePr>
            <p:cNvPr id="44050" name="Object 18"/>
            <p:cNvGraphicFramePr>
              <a:graphicFrameLocks noChangeAspect="1"/>
            </p:cNvGraphicFramePr>
            <p:nvPr/>
          </p:nvGraphicFramePr>
          <p:xfrm>
            <a:off x="1524000" y="1828800"/>
            <a:ext cx="2894013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4" name="Equation" r:id="rId6" imgW="1358640" imgH="431640" progId="Equation.DSMT4">
                    <p:embed/>
                  </p:oleObj>
                </mc:Choice>
                <mc:Fallback>
                  <p:oleObj name="Equation" r:id="rId6" imgW="1358640" imgH="43164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1828800"/>
                          <a:ext cx="2894013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52" name="Object 20"/>
            <p:cNvGraphicFramePr>
              <a:graphicFrameLocks noChangeAspect="1"/>
            </p:cNvGraphicFramePr>
            <p:nvPr/>
          </p:nvGraphicFramePr>
          <p:xfrm>
            <a:off x="4648200" y="1905000"/>
            <a:ext cx="20447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5" name="Equation" r:id="rId8" imgW="876300" imgH="228600" progId="Equation.DSMT4">
                    <p:embed/>
                  </p:oleObj>
                </mc:Choice>
                <mc:Fallback>
                  <p:oleObj name="Equation" r:id="rId8" imgW="876300" imgH="2286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1905000"/>
                          <a:ext cx="204470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3" name="Group 52"/>
            <p:cNvGrpSpPr/>
            <p:nvPr/>
          </p:nvGrpSpPr>
          <p:grpSpPr>
            <a:xfrm>
              <a:off x="6934200" y="1676400"/>
              <a:ext cx="1581150" cy="1047750"/>
              <a:chOff x="0" y="0"/>
              <a:chExt cx="1581150" cy="1047750"/>
            </a:xfrm>
          </p:grpSpPr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552450" y="942975"/>
                <a:ext cx="133350" cy="1047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809625" y="942975"/>
                <a:ext cx="133350" cy="1047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1162050" y="942975"/>
                <a:ext cx="133350" cy="1047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1447800" y="942975"/>
                <a:ext cx="133350" cy="1047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Line 43"/>
              <p:cNvSpPr>
                <a:spLocks noChangeShapeType="1"/>
              </p:cNvSpPr>
              <p:nvPr/>
            </p:nvSpPr>
            <p:spPr bwMode="auto">
              <a:xfrm flipH="1">
                <a:off x="581025" y="419100"/>
                <a:ext cx="485775" cy="514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H="1">
                <a:off x="885825" y="400050"/>
                <a:ext cx="190500" cy="542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0" name="Line 45"/>
              <p:cNvSpPr>
                <a:spLocks noChangeShapeType="1"/>
              </p:cNvSpPr>
              <p:nvPr/>
            </p:nvSpPr>
            <p:spPr bwMode="auto">
              <a:xfrm>
                <a:off x="1076325" y="409575"/>
                <a:ext cx="152400" cy="542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1" name="Line 46"/>
              <p:cNvSpPr>
                <a:spLocks noChangeShapeType="1"/>
              </p:cNvSpPr>
              <p:nvPr/>
            </p:nvSpPr>
            <p:spPr bwMode="auto">
              <a:xfrm>
                <a:off x="1076325" y="400050"/>
                <a:ext cx="457200" cy="552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876300" y="9525"/>
                <a:ext cx="457200" cy="4191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0" y="19050"/>
                <a:ext cx="457200" cy="419100"/>
              </a:xfrm>
              <a:prstGeom prst="ellips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Line 49"/>
              <p:cNvSpPr>
                <a:spLocks noChangeShapeType="1"/>
              </p:cNvSpPr>
              <p:nvPr/>
            </p:nvSpPr>
            <p:spPr bwMode="auto">
              <a:xfrm>
                <a:off x="361950" y="409575"/>
                <a:ext cx="228600" cy="50482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5" name="Line 50"/>
              <p:cNvSpPr>
                <a:spLocks noChangeShapeType="1"/>
              </p:cNvSpPr>
              <p:nvPr/>
            </p:nvSpPr>
            <p:spPr bwMode="auto">
              <a:xfrm>
                <a:off x="342900" y="390525"/>
                <a:ext cx="533400" cy="55245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6" name="Line 51"/>
              <p:cNvSpPr>
                <a:spLocks noChangeShapeType="1"/>
              </p:cNvSpPr>
              <p:nvPr/>
            </p:nvSpPr>
            <p:spPr bwMode="auto">
              <a:xfrm>
                <a:off x="361950" y="400050"/>
                <a:ext cx="857250" cy="5619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7" name="Line 52"/>
              <p:cNvSpPr>
                <a:spLocks noChangeShapeType="1"/>
              </p:cNvSpPr>
              <p:nvPr/>
            </p:nvSpPr>
            <p:spPr bwMode="auto">
              <a:xfrm>
                <a:off x="342900" y="400050"/>
                <a:ext cx="1133475" cy="54292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8" name="Line 53"/>
              <p:cNvSpPr>
                <a:spLocks noChangeShapeType="1"/>
              </p:cNvSpPr>
              <p:nvPr/>
            </p:nvSpPr>
            <p:spPr bwMode="auto">
              <a:xfrm>
                <a:off x="438150" y="228600"/>
                <a:ext cx="857250" cy="45720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9" name="Line 54"/>
              <p:cNvSpPr>
                <a:spLocks noChangeShapeType="1"/>
              </p:cNvSpPr>
              <p:nvPr/>
            </p:nvSpPr>
            <p:spPr bwMode="auto">
              <a:xfrm>
                <a:off x="447675" y="238125"/>
                <a:ext cx="666750" cy="4095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70" name="Line 55"/>
              <p:cNvSpPr>
                <a:spLocks noChangeShapeType="1"/>
              </p:cNvSpPr>
              <p:nvPr/>
            </p:nvSpPr>
            <p:spPr bwMode="auto">
              <a:xfrm>
                <a:off x="466725" y="228600"/>
                <a:ext cx="523875" cy="41910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71" name="Line 56"/>
              <p:cNvSpPr>
                <a:spLocks noChangeShapeType="1"/>
              </p:cNvSpPr>
              <p:nvPr/>
            </p:nvSpPr>
            <p:spPr bwMode="auto">
              <a:xfrm>
                <a:off x="485775" y="257175"/>
                <a:ext cx="371475" cy="36195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72" name="Line 58"/>
              <p:cNvSpPr>
                <a:spLocks noChangeShapeType="1"/>
              </p:cNvSpPr>
              <p:nvPr/>
            </p:nvSpPr>
            <p:spPr bwMode="auto">
              <a:xfrm>
                <a:off x="457200" y="209550"/>
                <a:ext cx="4095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73" name="Line 59"/>
              <p:cNvSpPr>
                <a:spLocks noChangeShapeType="1"/>
              </p:cNvSpPr>
              <p:nvPr/>
            </p:nvSpPr>
            <p:spPr bwMode="auto">
              <a:xfrm flipH="1">
                <a:off x="1295400" y="0"/>
                <a:ext cx="152400" cy="762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sp>
        </p:grpSp>
        <p:sp>
          <p:nvSpPr>
            <p:cNvPr id="76" name="Rectangle 53"/>
            <p:cNvSpPr>
              <a:spLocks noChangeArrowheads="1"/>
            </p:cNvSpPr>
            <p:nvPr/>
          </p:nvSpPr>
          <p:spPr bwMode="auto">
            <a:xfrm>
              <a:off x="304800" y="1828800"/>
              <a:ext cx="950845" cy="11419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Factor mixture model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(FMM)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33751" y="3124200"/>
            <a:ext cx="8381599" cy="1381125"/>
            <a:chOff x="133751" y="3124200"/>
            <a:chExt cx="8381599" cy="1381125"/>
          </a:xfrm>
        </p:grpSpPr>
        <p:graphicFrame>
          <p:nvGraphicFramePr>
            <p:cNvPr id="44046" name="Object 14"/>
            <p:cNvGraphicFramePr>
              <a:graphicFrameLocks noChangeAspect="1"/>
            </p:cNvGraphicFramePr>
            <p:nvPr/>
          </p:nvGraphicFramePr>
          <p:xfrm>
            <a:off x="1905000" y="3352800"/>
            <a:ext cx="2420937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6" name="Equation" r:id="rId10" imgW="1269720" imgH="431640" progId="Equation.DSMT4">
                    <p:embed/>
                  </p:oleObj>
                </mc:Choice>
                <mc:Fallback>
                  <p:oleObj name="Equation" r:id="rId10" imgW="1269720" imgH="43164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352800"/>
                          <a:ext cx="2420937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48" name="Object 16"/>
            <p:cNvGraphicFramePr>
              <a:graphicFrameLocks noChangeAspect="1"/>
            </p:cNvGraphicFramePr>
            <p:nvPr/>
          </p:nvGraphicFramePr>
          <p:xfrm>
            <a:off x="4572000" y="3429000"/>
            <a:ext cx="22447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7" name="Equation" r:id="rId12" imgW="965200" imgH="228600" progId="Equation.DSMT4">
                    <p:embed/>
                  </p:oleObj>
                </mc:Choice>
                <mc:Fallback>
                  <p:oleObj name="Equation" r:id="rId12" imgW="965200" imgH="2286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429000"/>
                          <a:ext cx="2244725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6934200" y="3124200"/>
              <a:ext cx="1581150" cy="1038225"/>
              <a:chOff x="0" y="0"/>
              <a:chExt cx="166" cy="109"/>
            </a:xfrm>
          </p:grpSpPr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58" y="98"/>
                <a:ext cx="14" cy="1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85" y="98"/>
                <a:ext cx="14" cy="1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22" y="98"/>
                <a:ext cx="14" cy="1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152" y="98"/>
                <a:ext cx="14" cy="1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61" y="43"/>
                <a:ext cx="51" cy="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 flipH="1">
                <a:off x="93" y="41"/>
                <a:ext cx="2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113" y="42"/>
                <a:ext cx="16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>
                <a:off x="113" y="41"/>
                <a:ext cx="48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92" y="0"/>
                <a:ext cx="48" cy="4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0" y="1"/>
                <a:ext cx="48" cy="4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Line 11"/>
              <p:cNvSpPr>
                <a:spLocks noChangeShapeType="1"/>
              </p:cNvSpPr>
              <p:nvPr/>
            </p:nvSpPr>
            <p:spPr bwMode="auto">
              <a:xfrm>
                <a:off x="48" y="23"/>
                <a:ext cx="4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flipH="1">
                <a:off x="139" y="1"/>
                <a:ext cx="16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sp>
        </p:grpSp>
        <p:sp>
          <p:nvSpPr>
            <p:cNvPr id="77" name="Rectangle 61"/>
            <p:cNvSpPr>
              <a:spLocks noChangeArrowheads="1"/>
            </p:cNvSpPr>
            <p:nvPr/>
          </p:nvSpPr>
          <p:spPr bwMode="auto">
            <a:xfrm>
              <a:off x="133751" y="3209925"/>
              <a:ext cx="1371600" cy="1295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Semi-parametric factor model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(SPFM)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04800" y="4800600"/>
            <a:ext cx="8039100" cy="1295400"/>
            <a:chOff x="304800" y="4800600"/>
            <a:chExt cx="8039100" cy="1295400"/>
          </a:xfrm>
        </p:grpSpPr>
        <p:grpSp>
          <p:nvGrpSpPr>
            <p:cNvPr id="24" name="Group 23"/>
            <p:cNvGrpSpPr/>
            <p:nvPr/>
          </p:nvGrpSpPr>
          <p:grpSpPr>
            <a:xfrm>
              <a:off x="7315200" y="4876800"/>
              <a:ext cx="1028700" cy="1038225"/>
              <a:chOff x="2905125" y="1666875"/>
              <a:chExt cx="1028700" cy="1038225"/>
            </a:xfrm>
          </p:grpSpPr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2905125" y="2600325"/>
                <a:ext cx="133350" cy="1047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3162300" y="2600325"/>
                <a:ext cx="133350" cy="1047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3514725" y="2600325"/>
                <a:ext cx="133350" cy="1047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3800475" y="2600325"/>
                <a:ext cx="133350" cy="10477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 flipH="1">
                <a:off x="2933700" y="2076450"/>
                <a:ext cx="485775" cy="514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 flipH="1">
                <a:off x="3238500" y="2057400"/>
                <a:ext cx="190500" cy="542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3429000" y="2066925"/>
                <a:ext cx="152400" cy="542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>
                <a:off x="3429000" y="2057400"/>
                <a:ext cx="457200" cy="5524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3228975" y="1666875"/>
                <a:ext cx="457200" cy="4191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graphicFrame>
          <p:nvGraphicFramePr>
            <p:cNvPr id="44044" name="Object 12"/>
            <p:cNvGraphicFramePr>
              <a:graphicFrameLocks noChangeAspect="1"/>
            </p:cNvGraphicFramePr>
            <p:nvPr/>
          </p:nvGraphicFramePr>
          <p:xfrm>
            <a:off x="2133600" y="4953000"/>
            <a:ext cx="17780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68" name="Equation" r:id="rId14" imgW="914400" imgH="431640" progId="Equation.DSMT4">
                    <p:embed/>
                  </p:oleObj>
                </mc:Choice>
                <mc:Fallback>
                  <p:oleObj name="Equation" r:id="rId14" imgW="914400" imgH="43164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4953000"/>
                          <a:ext cx="1778000" cy="838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Rectangle 70"/>
            <p:cNvSpPr>
              <a:spLocks noChangeArrowheads="1"/>
            </p:cNvSpPr>
            <p:nvPr/>
          </p:nvSpPr>
          <p:spPr bwMode="auto">
            <a:xfrm>
              <a:off x="304800" y="4800600"/>
              <a:ext cx="1029503" cy="1295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Latent class model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itchFamily="18" charset="0"/>
                  <a:ea typeface="+mn-ea"/>
                  <a:cs typeface="+mn-cs"/>
                </a:rPr>
                <a:t>(LCM)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23"/>
          <p:cNvGrpSpPr/>
          <p:nvPr/>
        </p:nvGrpSpPr>
        <p:grpSpPr>
          <a:xfrm>
            <a:off x="6553200" y="1752600"/>
            <a:ext cx="1028700" cy="1038225"/>
            <a:chOff x="2905125" y="1666875"/>
            <a:chExt cx="1028700" cy="1038225"/>
          </a:xfrm>
          <a:solidFill>
            <a:schemeClr val="bg1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290512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162300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51472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0047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933700" y="2076450"/>
              <a:ext cx="485775" cy="5143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3238500" y="2057400"/>
              <a:ext cx="190500" cy="542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429000" y="2066925"/>
              <a:ext cx="152400" cy="542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429000" y="2057400"/>
              <a:ext cx="457200" cy="5524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228975" y="1666875"/>
              <a:ext cx="457200" cy="4191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C</a:t>
              </a:r>
            </a:p>
            <a:p>
              <a:pPr algn="l" rtl="0">
                <a:defRPr sz="1000"/>
              </a:pPr>
              <a:endParaRPr lang="en-US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3048000" y="0"/>
            <a:ext cx="28956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Latent class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(LCM)</a:t>
            </a:r>
          </a:p>
        </p:txBody>
      </p:sp>
      <p:pic>
        <p:nvPicPr>
          <p:cNvPr id="81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492081" cy="12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29200"/>
            <a:ext cx="1492867" cy="12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" name="Picture 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200400"/>
            <a:ext cx="1492081" cy="12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7" name="Group 23"/>
          <p:cNvGrpSpPr/>
          <p:nvPr/>
        </p:nvGrpSpPr>
        <p:grpSpPr>
          <a:xfrm>
            <a:off x="6629400" y="3429000"/>
            <a:ext cx="1028700" cy="1038225"/>
            <a:chOff x="2905125" y="1666875"/>
            <a:chExt cx="1028700" cy="1038225"/>
          </a:xfrm>
          <a:solidFill>
            <a:schemeClr val="bg1"/>
          </a:solidFill>
        </p:grpSpPr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290512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99" name="Rectangle 198"/>
            <p:cNvSpPr>
              <a:spLocks noChangeArrowheads="1"/>
            </p:cNvSpPr>
            <p:nvPr/>
          </p:nvSpPr>
          <p:spPr bwMode="auto">
            <a:xfrm>
              <a:off x="3162300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0" name="Rectangle 199"/>
            <p:cNvSpPr>
              <a:spLocks noChangeArrowheads="1"/>
            </p:cNvSpPr>
            <p:nvPr/>
          </p:nvSpPr>
          <p:spPr bwMode="auto">
            <a:xfrm>
              <a:off x="351472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380047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2" name="Line 5"/>
            <p:cNvSpPr>
              <a:spLocks noChangeShapeType="1"/>
            </p:cNvSpPr>
            <p:nvPr/>
          </p:nvSpPr>
          <p:spPr bwMode="auto">
            <a:xfrm flipH="1">
              <a:off x="2933700" y="2076450"/>
              <a:ext cx="485775" cy="5143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203" name="Line 6"/>
            <p:cNvSpPr>
              <a:spLocks noChangeShapeType="1"/>
            </p:cNvSpPr>
            <p:nvPr/>
          </p:nvSpPr>
          <p:spPr bwMode="auto">
            <a:xfrm flipH="1">
              <a:off x="3238500" y="2057400"/>
              <a:ext cx="190500" cy="542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204" name="Line 7"/>
            <p:cNvSpPr>
              <a:spLocks noChangeShapeType="1"/>
            </p:cNvSpPr>
            <p:nvPr/>
          </p:nvSpPr>
          <p:spPr bwMode="auto">
            <a:xfrm>
              <a:off x="3429000" y="2066925"/>
              <a:ext cx="152400" cy="542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205" name="Line 8"/>
            <p:cNvSpPr>
              <a:spLocks noChangeShapeType="1"/>
            </p:cNvSpPr>
            <p:nvPr/>
          </p:nvSpPr>
          <p:spPr bwMode="auto">
            <a:xfrm>
              <a:off x="3429000" y="2057400"/>
              <a:ext cx="457200" cy="5524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206" name="Oval 205"/>
            <p:cNvSpPr>
              <a:spLocks noChangeArrowheads="1"/>
            </p:cNvSpPr>
            <p:nvPr/>
          </p:nvSpPr>
          <p:spPr bwMode="auto">
            <a:xfrm>
              <a:off x="3228975" y="1666875"/>
              <a:ext cx="457200" cy="4191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C</a:t>
              </a:r>
            </a:p>
            <a:p>
              <a:pPr algn="l" rtl="0">
                <a:defRPr sz="1000"/>
              </a:pPr>
              <a:endParaRPr lang="en-US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207" name="Group 23"/>
          <p:cNvGrpSpPr/>
          <p:nvPr/>
        </p:nvGrpSpPr>
        <p:grpSpPr>
          <a:xfrm>
            <a:off x="6705600" y="5105400"/>
            <a:ext cx="1028700" cy="1038225"/>
            <a:chOff x="2905125" y="1666875"/>
            <a:chExt cx="1028700" cy="1038225"/>
          </a:xfrm>
          <a:solidFill>
            <a:schemeClr val="bg1"/>
          </a:solidFill>
        </p:grpSpPr>
        <p:sp>
          <p:nvSpPr>
            <p:cNvPr id="208" name="Rectangle 207"/>
            <p:cNvSpPr>
              <a:spLocks noChangeArrowheads="1"/>
            </p:cNvSpPr>
            <p:nvPr/>
          </p:nvSpPr>
          <p:spPr bwMode="auto">
            <a:xfrm>
              <a:off x="290512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09" name="Rectangle 208"/>
            <p:cNvSpPr>
              <a:spLocks noChangeArrowheads="1"/>
            </p:cNvSpPr>
            <p:nvPr/>
          </p:nvSpPr>
          <p:spPr bwMode="auto">
            <a:xfrm>
              <a:off x="3162300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0" name="Rectangle 209"/>
            <p:cNvSpPr>
              <a:spLocks noChangeArrowheads="1"/>
            </p:cNvSpPr>
            <p:nvPr/>
          </p:nvSpPr>
          <p:spPr bwMode="auto">
            <a:xfrm>
              <a:off x="351472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1" name="Rectangle 210"/>
            <p:cNvSpPr>
              <a:spLocks noChangeArrowheads="1"/>
            </p:cNvSpPr>
            <p:nvPr/>
          </p:nvSpPr>
          <p:spPr bwMode="auto">
            <a:xfrm>
              <a:off x="380047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2" name="Line 5"/>
            <p:cNvSpPr>
              <a:spLocks noChangeShapeType="1"/>
            </p:cNvSpPr>
            <p:nvPr/>
          </p:nvSpPr>
          <p:spPr bwMode="auto">
            <a:xfrm flipH="1">
              <a:off x="2933700" y="2076450"/>
              <a:ext cx="485775" cy="5143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213" name="Line 6"/>
            <p:cNvSpPr>
              <a:spLocks noChangeShapeType="1"/>
            </p:cNvSpPr>
            <p:nvPr/>
          </p:nvSpPr>
          <p:spPr bwMode="auto">
            <a:xfrm flipH="1">
              <a:off x="3238500" y="2057400"/>
              <a:ext cx="190500" cy="542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214" name="Line 7"/>
            <p:cNvSpPr>
              <a:spLocks noChangeShapeType="1"/>
            </p:cNvSpPr>
            <p:nvPr/>
          </p:nvSpPr>
          <p:spPr bwMode="auto">
            <a:xfrm>
              <a:off x="3429000" y="2066925"/>
              <a:ext cx="152400" cy="542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215" name="Line 8"/>
            <p:cNvSpPr>
              <a:spLocks noChangeShapeType="1"/>
            </p:cNvSpPr>
            <p:nvPr/>
          </p:nvSpPr>
          <p:spPr bwMode="auto">
            <a:xfrm>
              <a:off x="3429000" y="2057400"/>
              <a:ext cx="457200" cy="5524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216" name="Oval 215"/>
            <p:cNvSpPr>
              <a:spLocks noChangeArrowheads="1"/>
            </p:cNvSpPr>
            <p:nvPr/>
          </p:nvSpPr>
          <p:spPr bwMode="auto">
            <a:xfrm>
              <a:off x="3228975" y="1666875"/>
              <a:ext cx="457200" cy="4191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C</a:t>
              </a:r>
            </a:p>
            <a:p>
              <a:pPr algn="l" rtl="0">
                <a:defRPr sz="1000"/>
              </a:pPr>
              <a:endParaRPr lang="en-US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685800" y="99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IRP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6324600" y="114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diagram</a:t>
            </a:r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3352800" y="91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Latent Variable Distribution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447800"/>
            <a:ext cx="2458568" cy="167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200400"/>
            <a:ext cx="2514600" cy="17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2" name="TextBox 221"/>
          <p:cNvSpPr txBox="1"/>
          <p:nvPr/>
        </p:nvSpPr>
        <p:spPr>
          <a:xfrm>
            <a:off x="7848600" y="3505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C is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ordinal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772400" y="518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C is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30005" y="5029200"/>
            <a:ext cx="223825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5029200"/>
            <a:ext cx="223825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/>
      <p:bldP spid="2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3048000" y="0"/>
            <a:ext cx="28956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Semi-Parametric Factor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SPFM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16764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IRP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6324600" y="114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diagram</a:t>
            </a:r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3352800" y="91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Latent Variable Distribution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505200"/>
            <a:ext cx="2514600" cy="171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00200"/>
            <a:ext cx="1492867" cy="12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657600"/>
            <a:ext cx="1492081" cy="12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447800"/>
            <a:ext cx="2625291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5" name="Group 39"/>
          <p:cNvGrpSpPr>
            <a:grpSpLocks/>
          </p:cNvGrpSpPr>
          <p:nvPr/>
        </p:nvGrpSpPr>
        <p:grpSpPr bwMode="auto">
          <a:xfrm>
            <a:off x="6172200" y="1828800"/>
            <a:ext cx="1581150" cy="1038225"/>
            <a:chOff x="0" y="0"/>
            <a:chExt cx="166" cy="109"/>
          </a:xfrm>
          <a:solidFill>
            <a:schemeClr val="bg1"/>
          </a:solidFill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58" y="98"/>
              <a:ext cx="14" cy="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85" y="98"/>
              <a:ext cx="14" cy="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122" y="98"/>
              <a:ext cx="14" cy="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152" y="98"/>
              <a:ext cx="14" cy="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Line 5"/>
            <p:cNvSpPr>
              <a:spLocks noChangeShapeType="1"/>
            </p:cNvSpPr>
            <p:nvPr/>
          </p:nvSpPr>
          <p:spPr bwMode="auto">
            <a:xfrm flipH="1">
              <a:off x="61" y="43"/>
              <a:ext cx="51" cy="5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61" name="Line 6"/>
            <p:cNvSpPr>
              <a:spLocks noChangeShapeType="1"/>
            </p:cNvSpPr>
            <p:nvPr/>
          </p:nvSpPr>
          <p:spPr bwMode="auto">
            <a:xfrm flipH="1">
              <a:off x="93" y="41"/>
              <a:ext cx="20" cy="5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113" y="42"/>
              <a:ext cx="16" cy="5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113" y="41"/>
              <a:ext cx="48" cy="5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92" y="0"/>
              <a:ext cx="48" cy="4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 F</a:t>
              </a: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0" y="1"/>
              <a:ext cx="48" cy="4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rPr>
                <a:t> C</a:t>
              </a: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>
              <a:off x="48" y="23"/>
              <a:ext cx="4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 flipH="1">
              <a:off x="139" y="1"/>
              <a:ext cx="16" cy="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sp>
      </p:grpSp>
      <p:grpSp>
        <p:nvGrpSpPr>
          <p:cNvPr id="68" name="Group 39"/>
          <p:cNvGrpSpPr>
            <a:grpSpLocks/>
          </p:cNvGrpSpPr>
          <p:nvPr/>
        </p:nvGrpSpPr>
        <p:grpSpPr bwMode="auto">
          <a:xfrm>
            <a:off x="6172200" y="3886200"/>
            <a:ext cx="1581150" cy="1038225"/>
            <a:chOff x="0" y="0"/>
            <a:chExt cx="166" cy="109"/>
          </a:xfrm>
          <a:solidFill>
            <a:schemeClr val="bg1"/>
          </a:solidFill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58" y="98"/>
              <a:ext cx="14" cy="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85" y="98"/>
              <a:ext cx="14" cy="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122" y="98"/>
              <a:ext cx="14" cy="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52" y="98"/>
              <a:ext cx="14" cy="11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3" name="Line 5"/>
            <p:cNvSpPr>
              <a:spLocks noChangeShapeType="1"/>
            </p:cNvSpPr>
            <p:nvPr/>
          </p:nvSpPr>
          <p:spPr bwMode="auto">
            <a:xfrm flipH="1">
              <a:off x="61" y="43"/>
              <a:ext cx="51" cy="5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93" y="41"/>
              <a:ext cx="20" cy="5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75" name="Line 7"/>
            <p:cNvSpPr>
              <a:spLocks noChangeShapeType="1"/>
            </p:cNvSpPr>
            <p:nvPr/>
          </p:nvSpPr>
          <p:spPr bwMode="auto">
            <a:xfrm>
              <a:off x="113" y="42"/>
              <a:ext cx="16" cy="5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76" name="Line 8"/>
            <p:cNvSpPr>
              <a:spLocks noChangeShapeType="1"/>
            </p:cNvSpPr>
            <p:nvPr/>
          </p:nvSpPr>
          <p:spPr bwMode="auto">
            <a:xfrm>
              <a:off x="113" y="41"/>
              <a:ext cx="48" cy="58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92" y="0"/>
              <a:ext cx="48" cy="4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F</a:t>
              </a:r>
            </a:p>
            <a:p>
              <a:pPr algn="l" rtl="0">
                <a:defRPr sz="1000"/>
              </a:pPr>
              <a:endParaRPr lang="en-US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0" y="1"/>
              <a:ext cx="48" cy="4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C</a:t>
              </a:r>
            </a:p>
            <a:p>
              <a:pPr algn="l" rtl="0">
                <a:defRPr sz="1000"/>
              </a:pPr>
              <a:endParaRPr lang="en-US" sz="12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9" name="Line 11"/>
            <p:cNvSpPr>
              <a:spLocks noChangeShapeType="1"/>
            </p:cNvSpPr>
            <p:nvPr/>
          </p:nvSpPr>
          <p:spPr bwMode="auto">
            <a:xfrm>
              <a:off x="48" y="23"/>
              <a:ext cx="43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</p:grpSp>
      <p:grpSp>
        <p:nvGrpSpPr>
          <p:cNvPr id="82" name="Group 18"/>
          <p:cNvGrpSpPr>
            <a:grpSpLocks/>
          </p:cNvGrpSpPr>
          <p:nvPr/>
        </p:nvGrpSpPr>
        <p:grpSpPr bwMode="auto">
          <a:xfrm rot="5400000">
            <a:off x="3390900" y="1638300"/>
            <a:ext cx="1295400" cy="1371600"/>
            <a:chOff x="1080387" y="2642068"/>
            <a:chExt cx="502606" cy="2576382"/>
          </a:xfrm>
        </p:grpSpPr>
        <p:sp>
          <p:nvSpPr>
            <p:cNvPr id="83" name="Freeform 19"/>
            <p:cNvSpPr>
              <a:spLocks/>
            </p:cNvSpPr>
            <p:nvPr/>
          </p:nvSpPr>
          <p:spPr bwMode="auto">
            <a:xfrm rot="16200000">
              <a:off x="43540" y="3678915"/>
              <a:ext cx="2572003" cy="498310"/>
            </a:xfrm>
            <a:custGeom>
              <a:avLst/>
              <a:gdLst/>
              <a:ahLst/>
              <a:cxnLst>
                <a:cxn ang="0">
                  <a:pos x="0" y="1080"/>
                </a:cxn>
                <a:cxn ang="0">
                  <a:pos x="900" y="720"/>
                </a:cxn>
                <a:cxn ang="0">
                  <a:pos x="1800" y="0"/>
                </a:cxn>
                <a:cxn ang="0">
                  <a:pos x="2700" y="720"/>
                </a:cxn>
                <a:cxn ang="0">
                  <a:pos x="3600" y="1080"/>
                </a:cxn>
              </a:cxnLst>
              <a:rect l="0" t="0" r="r" b="b"/>
              <a:pathLst>
                <a:path w="3600" h="1080">
                  <a:moveTo>
                    <a:pt x="0" y="1080"/>
                  </a:moveTo>
                  <a:cubicBezTo>
                    <a:pt x="300" y="990"/>
                    <a:pt x="600" y="900"/>
                    <a:pt x="900" y="720"/>
                  </a:cubicBezTo>
                  <a:cubicBezTo>
                    <a:pt x="1200" y="540"/>
                    <a:pt x="1500" y="0"/>
                    <a:pt x="1800" y="0"/>
                  </a:cubicBezTo>
                  <a:cubicBezTo>
                    <a:pt x="2100" y="0"/>
                    <a:pt x="2400" y="540"/>
                    <a:pt x="2700" y="720"/>
                  </a:cubicBezTo>
                  <a:cubicBezTo>
                    <a:pt x="3000" y="900"/>
                    <a:pt x="3300" y="990"/>
                    <a:pt x="3600" y="108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>
              <a:off x="1582993" y="2642068"/>
              <a:ext cx="0" cy="2576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18"/>
          <p:cNvGrpSpPr>
            <a:grpSpLocks/>
          </p:cNvGrpSpPr>
          <p:nvPr/>
        </p:nvGrpSpPr>
        <p:grpSpPr bwMode="auto">
          <a:xfrm rot="5400000">
            <a:off x="4800600" y="2057400"/>
            <a:ext cx="609600" cy="1219200"/>
            <a:chOff x="1080387" y="2642068"/>
            <a:chExt cx="502606" cy="2576382"/>
          </a:xfrm>
        </p:grpSpPr>
        <p:sp>
          <p:nvSpPr>
            <p:cNvPr id="87" name="Freeform 19"/>
            <p:cNvSpPr>
              <a:spLocks/>
            </p:cNvSpPr>
            <p:nvPr/>
          </p:nvSpPr>
          <p:spPr bwMode="auto">
            <a:xfrm rot="16200000">
              <a:off x="43540" y="3678915"/>
              <a:ext cx="2572003" cy="498310"/>
            </a:xfrm>
            <a:custGeom>
              <a:avLst/>
              <a:gdLst/>
              <a:ahLst/>
              <a:cxnLst>
                <a:cxn ang="0">
                  <a:pos x="0" y="1080"/>
                </a:cxn>
                <a:cxn ang="0">
                  <a:pos x="900" y="720"/>
                </a:cxn>
                <a:cxn ang="0">
                  <a:pos x="1800" y="0"/>
                </a:cxn>
                <a:cxn ang="0">
                  <a:pos x="2700" y="720"/>
                </a:cxn>
                <a:cxn ang="0">
                  <a:pos x="3600" y="1080"/>
                </a:cxn>
              </a:cxnLst>
              <a:rect l="0" t="0" r="r" b="b"/>
              <a:pathLst>
                <a:path w="3600" h="1080">
                  <a:moveTo>
                    <a:pt x="0" y="1080"/>
                  </a:moveTo>
                  <a:cubicBezTo>
                    <a:pt x="300" y="990"/>
                    <a:pt x="600" y="900"/>
                    <a:pt x="900" y="720"/>
                  </a:cubicBezTo>
                  <a:cubicBezTo>
                    <a:pt x="1200" y="540"/>
                    <a:pt x="1500" y="0"/>
                    <a:pt x="1800" y="0"/>
                  </a:cubicBezTo>
                  <a:cubicBezTo>
                    <a:pt x="2100" y="0"/>
                    <a:pt x="2400" y="540"/>
                    <a:pt x="2700" y="720"/>
                  </a:cubicBezTo>
                  <a:cubicBezTo>
                    <a:pt x="3000" y="900"/>
                    <a:pt x="3300" y="990"/>
                    <a:pt x="3600" y="108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20"/>
            <p:cNvSpPr>
              <a:spLocks noChangeShapeType="1"/>
            </p:cNvSpPr>
            <p:nvPr/>
          </p:nvSpPr>
          <p:spPr bwMode="auto">
            <a:xfrm>
              <a:off x="1582993" y="2642068"/>
              <a:ext cx="0" cy="25763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304800" y="5334000"/>
            <a:ext cx="6324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Invariance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Same measurement model parameters</a:t>
            </a:r>
          </a:p>
          <a:p>
            <a:pPr algn="ctr"/>
            <a:r>
              <a:rPr lang="en-US" dirty="0" smtClean="0"/>
              <a:t> (thresholds, loadings) for each class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248400" y="5486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Quantitative differences between classes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D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3048000" y="0"/>
            <a:ext cx="28956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Factor Mixture Model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Garamond" pitchFamily="18" charset="0"/>
              </a:rPr>
              <a:t>FMM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8382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IRP</a:t>
            </a:r>
            <a:endParaRPr lang="en-US" dirty="0"/>
          </a:p>
        </p:txBody>
      </p:sp>
      <p:sp>
        <p:nvSpPr>
          <p:cNvPr id="218" name="TextBox 217"/>
          <p:cNvSpPr txBox="1"/>
          <p:nvPr/>
        </p:nvSpPr>
        <p:spPr>
          <a:xfrm>
            <a:off x="7315200" y="114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diagram</a:t>
            </a:r>
            <a:endParaRPr lang="en-US" dirty="0"/>
          </a:p>
        </p:txBody>
      </p:sp>
      <p:sp>
        <p:nvSpPr>
          <p:cNvPr id="219" name="TextBox 218"/>
          <p:cNvSpPr txBox="1"/>
          <p:nvPr/>
        </p:nvSpPr>
        <p:spPr>
          <a:xfrm>
            <a:off x="3352800" y="914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Latent Variable Distribution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704850" y="1524000"/>
            <a:ext cx="8439150" cy="1787525"/>
            <a:chOff x="457200" y="3657600"/>
            <a:chExt cx="8439150" cy="1787525"/>
          </a:xfrm>
        </p:grpSpPr>
        <p:pic>
          <p:nvPicPr>
            <p:cNvPr id="12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3657600"/>
              <a:ext cx="2625291" cy="178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1200" y="3657600"/>
              <a:ext cx="2625291" cy="178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8"/>
            <p:cNvGrpSpPr>
              <a:grpSpLocks/>
            </p:cNvGrpSpPr>
            <p:nvPr/>
          </p:nvGrpSpPr>
          <p:grpSpPr bwMode="auto">
            <a:xfrm rot="5400000">
              <a:off x="2324100" y="3848100"/>
              <a:ext cx="1295400" cy="1371600"/>
              <a:chOff x="1080387" y="2642068"/>
              <a:chExt cx="502606" cy="2576382"/>
            </a:xfrm>
          </p:grpSpPr>
          <p:sp>
            <p:nvSpPr>
              <p:cNvPr id="83" name="Freeform 19"/>
              <p:cNvSpPr>
                <a:spLocks/>
              </p:cNvSpPr>
              <p:nvPr/>
            </p:nvSpPr>
            <p:spPr bwMode="auto">
              <a:xfrm rot="16200000">
                <a:off x="43540" y="3678915"/>
                <a:ext cx="2572003" cy="498310"/>
              </a:xfrm>
              <a:custGeom>
                <a:avLst/>
                <a:gdLst/>
                <a:ahLst/>
                <a:cxnLst>
                  <a:cxn ang="0">
                    <a:pos x="0" y="1080"/>
                  </a:cxn>
                  <a:cxn ang="0">
                    <a:pos x="900" y="720"/>
                  </a:cxn>
                  <a:cxn ang="0">
                    <a:pos x="1800" y="0"/>
                  </a:cxn>
                  <a:cxn ang="0">
                    <a:pos x="2700" y="720"/>
                  </a:cxn>
                  <a:cxn ang="0">
                    <a:pos x="3600" y="1080"/>
                  </a:cxn>
                </a:cxnLst>
                <a:rect l="0" t="0" r="r" b="b"/>
                <a:pathLst>
                  <a:path w="3600" h="1080">
                    <a:moveTo>
                      <a:pt x="0" y="1080"/>
                    </a:moveTo>
                    <a:cubicBezTo>
                      <a:pt x="300" y="990"/>
                      <a:pt x="600" y="900"/>
                      <a:pt x="900" y="720"/>
                    </a:cubicBezTo>
                    <a:cubicBezTo>
                      <a:pt x="1200" y="540"/>
                      <a:pt x="1500" y="0"/>
                      <a:pt x="1800" y="0"/>
                    </a:cubicBezTo>
                    <a:cubicBezTo>
                      <a:pt x="2100" y="0"/>
                      <a:pt x="2400" y="540"/>
                      <a:pt x="2700" y="720"/>
                    </a:cubicBezTo>
                    <a:cubicBezTo>
                      <a:pt x="3000" y="900"/>
                      <a:pt x="3300" y="990"/>
                      <a:pt x="3600" y="108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0"/>
              <p:cNvSpPr>
                <a:spLocks noChangeShapeType="1"/>
              </p:cNvSpPr>
              <p:nvPr/>
            </p:nvSpPr>
            <p:spPr bwMode="auto">
              <a:xfrm>
                <a:off x="1582993" y="2642068"/>
                <a:ext cx="0" cy="25763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8"/>
            <p:cNvGrpSpPr>
              <a:grpSpLocks/>
            </p:cNvGrpSpPr>
            <p:nvPr/>
          </p:nvGrpSpPr>
          <p:grpSpPr bwMode="auto">
            <a:xfrm rot="5400000">
              <a:off x="6248400" y="4267200"/>
              <a:ext cx="609600" cy="1219200"/>
              <a:chOff x="1080387" y="2642068"/>
              <a:chExt cx="502606" cy="2576382"/>
            </a:xfrm>
          </p:grpSpPr>
          <p:sp>
            <p:nvSpPr>
              <p:cNvPr id="87" name="Freeform 19"/>
              <p:cNvSpPr>
                <a:spLocks/>
              </p:cNvSpPr>
              <p:nvPr/>
            </p:nvSpPr>
            <p:spPr bwMode="auto">
              <a:xfrm rot="16200000">
                <a:off x="43540" y="3678915"/>
                <a:ext cx="2572003" cy="498310"/>
              </a:xfrm>
              <a:custGeom>
                <a:avLst/>
                <a:gdLst/>
                <a:ahLst/>
                <a:cxnLst>
                  <a:cxn ang="0">
                    <a:pos x="0" y="1080"/>
                  </a:cxn>
                  <a:cxn ang="0">
                    <a:pos x="900" y="720"/>
                  </a:cxn>
                  <a:cxn ang="0">
                    <a:pos x="1800" y="0"/>
                  </a:cxn>
                  <a:cxn ang="0">
                    <a:pos x="2700" y="720"/>
                  </a:cxn>
                  <a:cxn ang="0">
                    <a:pos x="3600" y="1080"/>
                  </a:cxn>
                </a:cxnLst>
                <a:rect l="0" t="0" r="r" b="b"/>
                <a:pathLst>
                  <a:path w="3600" h="1080">
                    <a:moveTo>
                      <a:pt x="0" y="1080"/>
                    </a:moveTo>
                    <a:cubicBezTo>
                      <a:pt x="300" y="990"/>
                      <a:pt x="600" y="900"/>
                      <a:pt x="900" y="720"/>
                    </a:cubicBezTo>
                    <a:cubicBezTo>
                      <a:pt x="1200" y="540"/>
                      <a:pt x="1500" y="0"/>
                      <a:pt x="1800" y="0"/>
                    </a:cubicBezTo>
                    <a:cubicBezTo>
                      <a:pt x="2100" y="0"/>
                      <a:pt x="2400" y="540"/>
                      <a:pt x="2700" y="720"/>
                    </a:cubicBezTo>
                    <a:cubicBezTo>
                      <a:pt x="3000" y="900"/>
                      <a:pt x="3300" y="990"/>
                      <a:pt x="3600" y="1080"/>
                    </a:cubicBezTo>
                  </a:path>
                </a:pathLst>
              </a:cu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0"/>
              <p:cNvSpPr>
                <a:spLocks noChangeShapeType="1"/>
              </p:cNvSpPr>
              <p:nvPr/>
            </p:nvSpPr>
            <p:spPr bwMode="auto">
              <a:xfrm>
                <a:off x="1582993" y="2642068"/>
                <a:ext cx="0" cy="25763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52"/>
            <p:cNvGrpSpPr/>
            <p:nvPr/>
          </p:nvGrpSpPr>
          <p:grpSpPr>
            <a:xfrm>
              <a:off x="7315200" y="4038600"/>
              <a:ext cx="1581150" cy="1047750"/>
              <a:chOff x="0" y="0"/>
              <a:chExt cx="1581150" cy="1047750"/>
            </a:xfrm>
            <a:solidFill>
              <a:schemeClr val="bg1"/>
            </a:solidFill>
          </p:grpSpPr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55245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809625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116205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144780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 flipH="1">
                <a:off x="581025" y="419100"/>
                <a:ext cx="485775" cy="5143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68" name="Line 44"/>
              <p:cNvSpPr>
                <a:spLocks noChangeShapeType="1"/>
              </p:cNvSpPr>
              <p:nvPr/>
            </p:nvSpPr>
            <p:spPr bwMode="auto">
              <a:xfrm flipH="1">
                <a:off x="885825" y="400050"/>
                <a:ext cx="190500" cy="54292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>
                <a:off x="1076325" y="409575"/>
                <a:ext cx="152400" cy="54292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>
                <a:off x="1076325" y="400050"/>
                <a:ext cx="457200" cy="5524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876300" y="9525"/>
                <a:ext cx="457200" cy="41910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0" y="19050"/>
                <a:ext cx="457200" cy="419100"/>
              </a:xfrm>
              <a:prstGeom prst="ellips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Line 49"/>
              <p:cNvSpPr>
                <a:spLocks noChangeShapeType="1"/>
              </p:cNvSpPr>
              <p:nvPr/>
            </p:nvSpPr>
            <p:spPr bwMode="auto">
              <a:xfrm>
                <a:off x="361950" y="409575"/>
                <a:ext cx="228600" cy="50482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1" name="Line 50"/>
              <p:cNvSpPr>
                <a:spLocks noChangeShapeType="1"/>
              </p:cNvSpPr>
              <p:nvPr/>
            </p:nvSpPr>
            <p:spPr bwMode="auto">
              <a:xfrm>
                <a:off x="342900" y="390525"/>
                <a:ext cx="533400" cy="55245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2" name="Line 51"/>
              <p:cNvSpPr>
                <a:spLocks noChangeShapeType="1"/>
              </p:cNvSpPr>
              <p:nvPr/>
            </p:nvSpPr>
            <p:spPr bwMode="auto">
              <a:xfrm>
                <a:off x="361950" y="400050"/>
                <a:ext cx="857250" cy="56197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3" name="Line 52"/>
              <p:cNvSpPr>
                <a:spLocks noChangeShapeType="1"/>
              </p:cNvSpPr>
              <p:nvPr/>
            </p:nvSpPr>
            <p:spPr bwMode="auto">
              <a:xfrm>
                <a:off x="342900" y="400050"/>
                <a:ext cx="1133475" cy="54292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4" name="Line 53"/>
              <p:cNvSpPr>
                <a:spLocks noChangeShapeType="1"/>
              </p:cNvSpPr>
              <p:nvPr/>
            </p:nvSpPr>
            <p:spPr bwMode="auto">
              <a:xfrm>
                <a:off x="438150" y="228600"/>
                <a:ext cx="857250" cy="45720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5" name="Line 54"/>
              <p:cNvSpPr>
                <a:spLocks noChangeShapeType="1"/>
              </p:cNvSpPr>
              <p:nvPr/>
            </p:nvSpPr>
            <p:spPr bwMode="auto">
              <a:xfrm>
                <a:off x="447675" y="238125"/>
                <a:ext cx="666750" cy="40957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6" name="Line 55"/>
              <p:cNvSpPr>
                <a:spLocks noChangeShapeType="1"/>
              </p:cNvSpPr>
              <p:nvPr/>
            </p:nvSpPr>
            <p:spPr bwMode="auto">
              <a:xfrm>
                <a:off x="466725" y="228600"/>
                <a:ext cx="523875" cy="41910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7" name="Line 56"/>
              <p:cNvSpPr>
                <a:spLocks noChangeShapeType="1"/>
              </p:cNvSpPr>
              <p:nvPr/>
            </p:nvSpPr>
            <p:spPr bwMode="auto">
              <a:xfrm>
                <a:off x="485775" y="257175"/>
                <a:ext cx="371475" cy="36195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8" name="Line 58"/>
              <p:cNvSpPr>
                <a:spLocks noChangeShapeType="1"/>
              </p:cNvSpPr>
              <p:nvPr/>
            </p:nvSpPr>
            <p:spPr bwMode="auto">
              <a:xfrm>
                <a:off x="457200" y="209550"/>
                <a:ext cx="409575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99" name="Line 59"/>
              <p:cNvSpPr>
                <a:spLocks noChangeShapeType="1"/>
              </p:cNvSpPr>
              <p:nvPr/>
            </p:nvSpPr>
            <p:spPr bwMode="auto">
              <a:xfrm flipH="1">
                <a:off x="1295400" y="0"/>
                <a:ext cx="152400" cy="7620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sp>
        </p:grpSp>
        <p:pic>
          <p:nvPicPr>
            <p:cNvPr id="100" name="Picture 9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962400"/>
              <a:ext cx="1492081" cy="122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552450" y="3505200"/>
            <a:ext cx="8591550" cy="1789367"/>
            <a:chOff x="304800" y="1524000"/>
            <a:chExt cx="8591550" cy="1789367"/>
          </a:xfrm>
        </p:grpSpPr>
        <p:pic>
          <p:nvPicPr>
            <p:cNvPr id="101" name="Picture 8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752600"/>
              <a:ext cx="1492867" cy="1223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2" name="Group 52"/>
            <p:cNvGrpSpPr/>
            <p:nvPr/>
          </p:nvGrpSpPr>
          <p:grpSpPr>
            <a:xfrm>
              <a:off x="7315200" y="1905000"/>
              <a:ext cx="1581150" cy="1038225"/>
              <a:chOff x="0" y="9525"/>
              <a:chExt cx="1581150" cy="1038225"/>
            </a:xfrm>
            <a:solidFill>
              <a:schemeClr val="bg1"/>
            </a:solidFill>
          </p:grpSpPr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55245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809625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Rectangle 104"/>
              <p:cNvSpPr>
                <a:spLocks noChangeArrowheads="1"/>
              </p:cNvSpPr>
              <p:nvPr/>
            </p:nvSpPr>
            <p:spPr bwMode="auto">
              <a:xfrm>
                <a:off x="116205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6" name="Rectangle 105"/>
              <p:cNvSpPr>
                <a:spLocks noChangeArrowheads="1"/>
              </p:cNvSpPr>
              <p:nvPr/>
            </p:nvSpPr>
            <p:spPr bwMode="auto">
              <a:xfrm>
                <a:off x="1447800" y="942975"/>
                <a:ext cx="133350" cy="104775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Line 43"/>
              <p:cNvSpPr>
                <a:spLocks noChangeShapeType="1"/>
              </p:cNvSpPr>
              <p:nvPr/>
            </p:nvSpPr>
            <p:spPr bwMode="auto">
              <a:xfrm flipH="1">
                <a:off x="581025" y="419100"/>
                <a:ext cx="485775" cy="5143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flipH="1">
                <a:off x="885825" y="400050"/>
                <a:ext cx="190500" cy="54292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>
                <a:off x="1076325" y="409575"/>
                <a:ext cx="152400" cy="542925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>
                <a:off x="1076325" y="400050"/>
                <a:ext cx="457200" cy="55245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1" name="Oval 110"/>
              <p:cNvSpPr>
                <a:spLocks noChangeArrowheads="1"/>
              </p:cNvSpPr>
              <p:nvPr/>
            </p:nvSpPr>
            <p:spPr bwMode="auto">
              <a:xfrm>
                <a:off x="876300" y="9525"/>
                <a:ext cx="457200" cy="419100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2" name="Oval 111"/>
              <p:cNvSpPr>
                <a:spLocks noChangeArrowheads="1"/>
              </p:cNvSpPr>
              <p:nvPr/>
            </p:nvSpPr>
            <p:spPr bwMode="auto">
              <a:xfrm>
                <a:off x="0" y="19050"/>
                <a:ext cx="457200" cy="419100"/>
              </a:xfrm>
              <a:prstGeom prst="ellips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200" b="0" i="0" u="none" strike="noStrike" baseline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C</a:t>
                </a: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13" name="Line 49"/>
              <p:cNvSpPr>
                <a:spLocks noChangeShapeType="1"/>
              </p:cNvSpPr>
              <p:nvPr/>
            </p:nvSpPr>
            <p:spPr bwMode="auto">
              <a:xfrm>
                <a:off x="361950" y="409575"/>
                <a:ext cx="228600" cy="50482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4" name="Line 50"/>
              <p:cNvSpPr>
                <a:spLocks noChangeShapeType="1"/>
              </p:cNvSpPr>
              <p:nvPr/>
            </p:nvSpPr>
            <p:spPr bwMode="auto">
              <a:xfrm>
                <a:off x="342900" y="390525"/>
                <a:ext cx="533400" cy="55245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5" name="Line 51"/>
              <p:cNvSpPr>
                <a:spLocks noChangeShapeType="1"/>
              </p:cNvSpPr>
              <p:nvPr/>
            </p:nvSpPr>
            <p:spPr bwMode="auto">
              <a:xfrm>
                <a:off x="361950" y="400050"/>
                <a:ext cx="857250" cy="56197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6" name="Line 52"/>
              <p:cNvSpPr>
                <a:spLocks noChangeShapeType="1"/>
              </p:cNvSpPr>
              <p:nvPr/>
            </p:nvSpPr>
            <p:spPr bwMode="auto">
              <a:xfrm>
                <a:off x="342900" y="400050"/>
                <a:ext cx="1133475" cy="54292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7" name="Line 53"/>
              <p:cNvSpPr>
                <a:spLocks noChangeShapeType="1"/>
              </p:cNvSpPr>
              <p:nvPr/>
            </p:nvSpPr>
            <p:spPr bwMode="auto">
              <a:xfrm>
                <a:off x="438150" y="228600"/>
                <a:ext cx="857250" cy="45720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8" name="Line 54"/>
              <p:cNvSpPr>
                <a:spLocks noChangeShapeType="1"/>
              </p:cNvSpPr>
              <p:nvPr/>
            </p:nvSpPr>
            <p:spPr bwMode="auto">
              <a:xfrm>
                <a:off x="447675" y="238125"/>
                <a:ext cx="666750" cy="409575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19" name="Line 55"/>
              <p:cNvSpPr>
                <a:spLocks noChangeShapeType="1"/>
              </p:cNvSpPr>
              <p:nvPr/>
            </p:nvSpPr>
            <p:spPr bwMode="auto">
              <a:xfrm>
                <a:off x="466725" y="228600"/>
                <a:ext cx="523875" cy="41910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20" name="Line 56"/>
              <p:cNvSpPr>
                <a:spLocks noChangeShapeType="1"/>
              </p:cNvSpPr>
              <p:nvPr/>
            </p:nvSpPr>
            <p:spPr bwMode="auto">
              <a:xfrm>
                <a:off x="485775" y="257175"/>
                <a:ext cx="371475" cy="361950"/>
              </a:xfrm>
              <a:prstGeom prst="line">
                <a:avLst/>
              </a:prstGeom>
              <a:grpFill/>
              <a:ln w="9525">
                <a:solidFill>
                  <a:srgbClr val="808080"/>
                </a:solidFill>
                <a:prstDash val="dash"/>
                <a:round/>
                <a:headEnd/>
                <a:tailEnd type="triangle" w="med" len="med"/>
              </a:ln>
              <a:effectLst/>
            </p:spPr>
          </p:sp>
          <p:sp>
            <p:nvSpPr>
              <p:cNvPr id="121" name="Line 58"/>
              <p:cNvSpPr>
                <a:spLocks noChangeShapeType="1"/>
              </p:cNvSpPr>
              <p:nvPr/>
            </p:nvSpPr>
            <p:spPr bwMode="auto">
              <a:xfrm>
                <a:off x="457200" y="209550"/>
                <a:ext cx="409575" cy="0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</p:grpSp>
        <p:pic>
          <p:nvPicPr>
            <p:cNvPr id="12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5800" y="1524000"/>
              <a:ext cx="2627995" cy="1789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81200" y="1600199"/>
              <a:ext cx="2438400" cy="1660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5" name="TextBox 124"/>
          <p:cNvSpPr txBox="1"/>
          <p:nvPr/>
        </p:nvSpPr>
        <p:spPr>
          <a:xfrm>
            <a:off x="0" y="5410200"/>
            <a:ext cx="6324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Non-Invariance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Different measurement model parameters</a:t>
            </a:r>
          </a:p>
          <a:p>
            <a:pPr algn="ctr"/>
            <a:r>
              <a:rPr lang="en-US" dirty="0" smtClean="0"/>
              <a:t> (thresholds, loadings) for each class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324600" y="5791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Qualitative differences between classes</a:t>
            </a:r>
            <a:endParaRPr lang="en-U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Example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9 dichotomously scored  items measuring 3 aspects of psychosocial research: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Confidentiality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Garamond" pitchFamily="18" charset="0"/>
              </a:rPr>
              <a:t>Generalizability</a:t>
            </a:r>
            <a:r>
              <a:rPr lang="en-US" dirty="0" smtClean="0">
                <a:latin typeface="Garamond" pitchFamily="18" charset="0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Garamond" pitchFamily="18" charset="0"/>
              </a:rPr>
              <a:t>Informed Consent</a:t>
            </a:r>
          </a:p>
          <a:p>
            <a:r>
              <a:rPr lang="en-US" dirty="0" smtClean="0">
                <a:latin typeface="Garamond" pitchFamily="18" charset="0"/>
              </a:rPr>
              <a:t>Sample</a:t>
            </a:r>
            <a:r>
              <a:rPr lang="en-US" i="1" dirty="0" smtClean="0">
                <a:latin typeface="Garamond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Garamond" pitchFamily="18" charset="0"/>
              </a:rPr>
              <a:t>2,259 incoming freshmen tested in low-stakes conditions prior to start of classes</a:t>
            </a:r>
          </a:p>
          <a:p>
            <a:endParaRPr lang="en-US" dirty="0" smtClean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Exploratory Model Selection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Exploratory model selection approach to answer the question, “What type and number of latent variables are most salient for our data?”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latin typeface="Garamond" pitchFamily="18" charset="0"/>
              </a:rPr>
              <a:t>Reasons to believe that IRPs would differ in pattern and/or elevation because students differ in:</a:t>
            </a:r>
          </a:p>
          <a:p>
            <a:pPr marL="742950" lvl="2" indent="-342900"/>
            <a:r>
              <a:rPr lang="en-US" dirty="0" smtClean="0">
                <a:latin typeface="Garamond" pitchFamily="18" charset="0"/>
              </a:rPr>
              <a:t>Completion of psychosocial coursework</a:t>
            </a:r>
          </a:p>
          <a:p>
            <a:pPr marL="742950" lvl="2" indent="-342900"/>
            <a:r>
              <a:rPr lang="en-US" dirty="0" smtClean="0">
                <a:latin typeface="Garamond" pitchFamily="18" charset="0"/>
              </a:rPr>
              <a:t>Effort they put forth on test</a:t>
            </a:r>
          </a:p>
          <a:p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 Fit Indices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75244"/>
              </p:ext>
            </p:extLst>
          </p:nvPr>
        </p:nvGraphicFramePr>
        <p:xfrm>
          <a:off x="1295400" y="1466850"/>
          <a:ext cx="6514366" cy="4400550"/>
        </p:xfrm>
        <a:graphic>
          <a:graphicData uri="http://schemas.openxmlformats.org/drawingml/2006/table">
            <a:tbl>
              <a:tblPr/>
              <a:tblGrid>
                <a:gridCol w="804242"/>
                <a:gridCol w="498630"/>
                <a:gridCol w="1093770"/>
                <a:gridCol w="1029431"/>
                <a:gridCol w="1029431"/>
                <a:gridCol w="1029431"/>
                <a:gridCol w="1029431"/>
              </a:tblGrid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Model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# paras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BIC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SSA-BIC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LMR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FM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1f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-12576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25270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3f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-12547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25243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LCM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1c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-12938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25946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25918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3c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-12591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25406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4c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5c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-12520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25418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25262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Times New Roman"/>
                        </a:rPr>
                        <a:t>SPFM</a:t>
                      </a:r>
                      <a:endParaRPr lang="en-US" sz="20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1f2c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-12618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25332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FMM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1f2c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-12539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25348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25237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35505" y="2942924"/>
            <a:ext cx="64008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4724400"/>
            <a:ext cx="6400800" cy="1114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IRPs of 4 Class LCM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194550" cy="489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457"/>
          <p:cNvSpPr txBox="1">
            <a:spLocks noChangeArrowheads="1"/>
          </p:cNvSpPr>
          <p:nvPr/>
        </p:nvSpPr>
        <p:spPr bwMode="auto">
          <a:xfrm>
            <a:off x="8139764" y="3109762"/>
            <a:ext cx="6232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Garamond" pitchFamily="18" charset="0"/>
              </a:rPr>
              <a:t>0.18 0.36   0.25 0.20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5662" y="5379631"/>
            <a:ext cx="12954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generalizability</a:t>
            </a: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b="1" dirty="0" smtClean="0">
                <a:latin typeface="Garamond" pitchFamily="18" charset="0"/>
              </a:rPr>
              <a:t>Purposes </a:t>
            </a:r>
            <a:r>
              <a:rPr lang="en-US" b="1" dirty="0" smtClean="0">
                <a:latin typeface="Garamond" pitchFamily="18" charset="0"/>
              </a:rPr>
              <a:t>of the Presentation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46482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To present the model-implied item response profiles (IRPs) that correspond to latent variable models used with dichotomous item response data</a:t>
            </a: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dirty="0" smtClean="0">
                <a:latin typeface="Garamond" pitchFamily="18" charset="0"/>
              </a:rPr>
              <a:t>To provide an example of how these models can be used in practice</a:t>
            </a:r>
            <a:endParaRPr lang="en-US" dirty="0"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C44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2-class FMM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6" name="Text Box 468"/>
          <p:cNvSpPr txBox="1">
            <a:spLocks noChangeArrowheads="1"/>
          </p:cNvSpPr>
          <p:nvPr/>
        </p:nvSpPr>
        <p:spPr bwMode="auto">
          <a:xfrm>
            <a:off x="5791200" y="3190101"/>
            <a:ext cx="1143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Garamond" pitchFamily="18" charset="0"/>
              </a:rPr>
              <a:t>0.44</a:t>
            </a:r>
            <a:endParaRPr lang="en-US" sz="1200" dirty="0">
              <a:solidFill>
                <a:schemeClr val="bg1"/>
              </a:solidFill>
              <a:latin typeface="Garamond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latin typeface="Garamond" pitchFamily="18" charset="0"/>
              </a:rPr>
              <a:t>0.56</a:t>
            </a:r>
            <a:endParaRPr lang="en-US" sz="1200" dirty="0">
              <a:solidFill>
                <a:schemeClr val="bg1"/>
              </a:solidFill>
              <a:latin typeface="Garamond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1371600"/>
            <a:ext cx="8359072" cy="4191000"/>
            <a:chOff x="-389856" y="1821362"/>
            <a:chExt cx="7127819" cy="3424314"/>
          </a:xfrm>
        </p:grpSpPr>
        <p:pic>
          <p:nvPicPr>
            <p:cNvPr id="552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89856" y="1821362"/>
              <a:ext cx="5029200" cy="342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aphicFrame>
          <p:nvGraphicFramePr>
            <p:cNvPr id="55299" name="Object 3"/>
            <p:cNvGraphicFramePr>
              <a:graphicFrameLocks noChangeAspect="1"/>
            </p:cNvGraphicFramePr>
            <p:nvPr/>
          </p:nvGraphicFramePr>
          <p:xfrm>
            <a:off x="5198088" y="2070402"/>
            <a:ext cx="1539875" cy="106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19" name="Equation" r:id="rId5" imgW="660240" imgH="457200" progId="Equation.DSMT4">
                    <p:embed/>
                  </p:oleObj>
                </mc:Choice>
                <mc:Fallback>
                  <p:oleObj name="Equation" r:id="rId5" imgW="660240" imgH="4572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8088" y="2070402"/>
                          <a:ext cx="1539875" cy="10668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5638800" y="3995678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E5FF"/>
                </a:solidFill>
                <a:latin typeface="Garamond" panose="02020404030301010803" pitchFamily="18" charset="0"/>
              </a:rPr>
              <a:t>26. Which ethical practice is </a:t>
            </a:r>
            <a:r>
              <a:rPr lang="en-US" u="sng" dirty="0" smtClean="0">
                <a:solidFill>
                  <a:srgbClr val="FFE5FF"/>
                </a:solidFill>
                <a:latin typeface="Garamond" panose="02020404030301010803" pitchFamily="18" charset="0"/>
              </a:rPr>
              <a:t>not</a:t>
            </a:r>
            <a:r>
              <a:rPr lang="en-US" dirty="0" smtClean="0">
                <a:solidFill>
                  <a:srgbClr val="FFE5FF"/>
                </a:solidFill>
                <a:latin typeface="Garamond" panose="02020404030301010803" pitchFamily="18" charset="0"/>
              </a:rPr>
              <a:t> considered by Marty?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E5FF"/>
                </a:solidFill>
                <a:latin typeface="Garamond" panose="02020404030301010803" pitchFamily="18" charset="0"/>
              </a:rPr>
              <a:t>She failed to obtain informed consent from her participants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E5FF"/>
                </a:solidFill>
                <a:latin typeface="Garamond" panose="02020404030301010803" pitchFamily="18" charset="0"/>
              </a:rPr>
              <a:t>She failed to randomly select participants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E5FF"/>
                </a:solidFill>
                <a:latin typeface="Garamond" panose="02020404030301010803" pitchFamily="18" charset="0"/>
              </a:rPr>
              <a:t>…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rgbClr val="FFE5FF"/>
                </a:solidFill>
                <a:latin typeface="Garamond" panose="02020404030301010803" pitchFamily="18" charset="0"/>
              </a:rPr>
              <a:t>…</a:t>
            </a:r>
          </a:p>
          <a:p>
            <a:pPr marL="342900" indent="-342900">
              <a:buAutoNum type="alphaLcParenR"/>
            </a:pPr>
            <a:endParaRPr lang="en-US" dirty="0" smtClean="0">
              <a:solidFill>
                <a:srgbClr val="FFE5FF"/>
              </a:solidFill>
              <a:latin typeface="Garamond" panose="02020404030301010803" pitchFamily="18" charset="0"/>
            </a:endParaRPr>
          </a:p>
          <a:p>
            <a:pPr marL="342900" indent="-342900">
              <a:buAutoNum type="alphaLcParenR"/>
            </a:pPr>
            <a:endParaRPr lang="en-US" dirty="0">
              <a:solidFill>
                <a:srgbClr val="FFE5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9116" y="1327666"/>
            <a:ext cx="385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aramond" panose="02020404030301010803" pitchFamily="18" charset="0"/>
              </a:rPr>
              <a:t>Factor Variability Within Each Class</a:t>
            </a:r>
            <a:endParaRPr lang="en-US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Visually Conveying Loading Information</a:t>
            </a:r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4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95400"/>
            <a:ext cx="4648200" cy="21413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7604125" y="1371600"/>
          <a:ext cx="1539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6" name="Equation" r:id="rId5" imgW="660240" imgH="457200" progId="Equation.DSMT4">
                  <p:embed/>
                </p:oleObj>
              </mc:Choice>
              <mc:Fallback>
                <p:oleObj name="Equation" r:id="rId5" imgW="660240" imgH="457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25" y="1371600"/>
                        <a:ext cx="1539875" cy="1066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2971800"/>
            <a:ext cx="4367254" cy="3429000"/>
            <a:chOff x="0" y="2971800"/>
            <a:chExt cx="4367254" cy="3429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429000"/>
              <a:ext cx="4367254" cy="2971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9600" y="2971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X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90436" y="2971800"/>
            <a:ext cx="4267200" cy="3360917"/>
            <a:chOff x="4890436" y="2971800"/>
            <a:chExt cx="4267200" cy="33609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0436" y="3429000"/>
              <a:ext cx="4267200" cy="290371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772400" y="2971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Y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Validity Evidence for 2-class FMM Solution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Students with higher SAT-V scores, who reported put forth more effort on the test, and who have completed psychosocial coursework more likely to be in Class X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Positive relationship between SAT-V, coursework completion and factor scores in that class (negative relationship with effort)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Garamond" pitchFamily="18" charset="0"/>
              </a:rPr>
              <a:t>Negative relationship between number of missing responses and factor scores in Class Y</a:t>
            </a:r>
          </a:p>
          <a:p>
            <a:endParaRPr lang="en-US" sz="20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600200"/>
            <a:ext cx="3757654" cy="2556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676400"/>
            <a:ext cx="3671566" cy="2498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1219200"/>
            <a:ext cx="5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1219200"/>
            <a:ext cx="59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Correspondence Between Models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268591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066800"/>
            <a:ext cx="2590800" cy="176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533400" y="2971800"/>
            <a:ext cx="4038600" cy="2023458"/>
            <a:chOff x="533400" y="2971800"/>
            <a:chExt cx="4038600" cy="2023458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00200" y="2971800"/>
              <a:ext cx="2971800" cy="2023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33400" y="33528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A &amp; B from LCM, X from FMM</a:t>
              </a:r>
              <a:endParaRPr lang="en-US" dirty="0">
                <a:solidFill>
                  <a:schemeClr val="bg1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4400" y="2971800"/>
            <a:ext cx="4191000" cy="2075342"/>
            <a:chOff x="4724400" y="2971800"/>
            <a:chExt cx="4191000" cy="2075342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4400" y="2971800"/>
              <a:ext cx="3048000" cy="2075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7696200" y="3276600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C &amp; D from LCM, Y from FMM</a:t>
              </a:r>
              <a:endParaRPr lang="en-US" dirty="0">
                <a:solidFill>
                  <a:schemeClr val="bg1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14399" y="4919797"/>
            <a:ext cx="7780517" cy="1938203"/>
            <a:chOff x="914399" y="4919797"/>
            <a:chExt cx="7780517" cy="1938203"/>
          </a:xfrm>
        </p:grpSpPr>
        <p:grpSp>
          <p:nvGrpSpPr>
            <p:cNvPr id="12" name="Group 11"/>
            <p:cNvGrpSpPr/>
            <p:nvPr/>
          </p:nvGrpSpPr>
          <p:grpSpPr>
            <a:xfrm>
              <a:off x="914399" y="4919797"/>
              <a:ext cx="7780517" cy="1938203"/>
              <a:chOff x="914399" y="4919797"/>
              <a:chExt cx="7780517" cy="193820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14399" y="4919797"/>
                <a:ext cx="2762112" cy="187954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867400" y="4933950"/>
                <a:ext cx="2827516" cy="1924050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129238" y="5112153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X &amp; Y from FMM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Garamond"/>
                  <a:cs typeface="Garamond"/>
                </a:rPr>
                <a:t>with intervals</a:t>
              </a:r>
              <a:endParaRPr lang="en-US" dirty="0">
                <a:solidFill>
                  <a:schemeClr val="bg1"/>
                </a:solidFill>
                <a:latin typeface="Garamond"/>
                <a:cs typeface="Garamond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Parting Thoughts…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6482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These models are like potato chips…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It was so much easier to settle on a brand of chip when I had a limited number of brands to choose from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But I also like having more brands because it increases my chances of finding the brand that is right for me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With all these brands, it is possible that some are selling essentially the same chip….but which ones?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When two brands are essentially the same chip, what criteria do I use to choose between the two brands?</a:t>
            </a:r>
          </a:p>
          <a:p>
            <a:pPr lvl="1"/>
            <a:endParaRPr lang="en-US" dirty="0">
              <a:latin typeface="Garamond"/>
              <a:cs typeface="Garamond"/>
            </a:endParaRPr>
          </a:p>
        </p:txBody>
      </p:sp>
      <p:pic>
        <p:nvPicPr>
          <p:cNvPr id="77826" name="Picture 2" descr="C:\Users\pastorda\AppData\Local\Microsoft\Windows\Temporary Internet Files\Content.IE5\1OA4WYKE\MC9001915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79" y="-7374"/>
            <a:ext cx="167407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sz="4400" dirty="0" smtClean="0">
                <a:latin typeface="Garamond"/>
                <a:cs typeface="Garamond"/>
              </a:rPr>
              <a:t>Questions?</a:t>
            </a:r>
            <a:endParaRPr lang="en-US" sz="4400" dirty="0">
              <a:latin typeface="Garamond"/>
              <a:cs typeface="Garamond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229600" cy="1676400"/>
          </a:xfrm>
        </p:spPr>
        <p:txBody>
          <a:bodyPr/>
          <a:lstStyle/>
          <a:p>
            <a:pPr algn="l"/>
            <a:endParaRPr lang="en-US" sz="1800" dirty="0" smtClean="0">
              <a:latin typeface="Garamond"/>
              <a:cs typeface="Garamond"/>
            </a:endParaRPr>
          </a:p>
          <a:p>
            <a:r>
              <a:rPr lang="en-US" sz="3600" dirty="0" err="1" smtClean="0">
                <a:solidFill>
                  <a:srgbClr val="FFFF99"/>
                </a:solidFill>
                <a:latin typeface="Garamond"/>
                <a:cs typeface="Garamond"/>
              </a:rPr>
              <a:t>pastorda@</a:t>
            </a:r>
            <a:r>
              <a:rPr lang="en-US" sz="3600" dirty="0" err="1" smtClean="0">
                <a:solidFill>
                  <a:srgbClr val="FFFF99"/>
                </a:solidFill>
                <a:latin typeface="Garamond"/>
                <a:cs typeface="Garamond"/>
              </a:rPr>
              <a:t>jmu.edu</a:t>
            </a:r>
            <a:endParaRPr lang="en-US" sz="1800" dirty="0">
              <a:latin typeface="Garamond"/>
              <a:cs typeface="Garamond"/>
            </a:endParaRPr>
          </a:p>
          <a:p>
            <a:pPr algn="l"/>
            <a:endParaRPr lang="en-US" sz="1800" dirty="0" smtClean="0">
              <a:latin typeface="Garamond"/>
              <a:cs typeface="Garamond"/>
            </a:endParaRPr>
          </a:p>
          <a:p>
            <a:pPr indent="-457200" algn="l"/>
            <a:r>
              <a:rPr lang="en-US" sz="2400" dirty="0">
                <a:latin typeface="Garamond"/>
                <a:cs typeface="Garamond"/>
              </a:rPr>
              <a:t>Pastor, D. A., &amp; </a:t>
            </a:r>
            <a:r>
              <a:rPr lang="en-US" sz="2400" dirty="0" err="1">
                <a:latin typeface="Garamond"/>
                <a:cs typeface="Garamond"/>
              </a:rPr>
              <a:t>Gagné</a:t>
            </a:r>
            <a:r>
              <a:rPr lang="en-US" sz="2400" dirty="0">
                <a:latin typeface="Garamond"/>
                <a:cs typeface="Garamond"/>
              </a:rPr>
              <a:t>, P. (2013). Mean and covariance structure mixture models. In G. R. Hancock &amp; R. O. Mueller (Eds.), </a:t>
            </a:r>
            <a:r>
              <a:rPr lang="en-US" sz="2400" i="1" dirty="0">
                <a:latin typeface="Garamond"/>
                <a:cs typeface="Garamond"/>
              </a:rPr>
              <a:t>Structural Equation Modeling: A Second Course (2</a:t>
            </a:r>
            <a:r>
              <a:rPr lang="en-US" sz="2400" i="1" baseline="30000" dirty="0">
                <a:latin typeface="Garamond"/>
                <a:cs typeface="Garamond"/>
              </a:rPr>
              <a:t>nd</a:t>
            </a:r>
            <a:r>
              <a:rPr lang="en-US" sz="2400" i="1" dirty="0">
                <a:latin typeface="Garamond"/>
                <a:cs typeface="Garamond"/>
              </a:rPr>
              <a:t> Ed.).</a:t>
            </a:r>
            <a:r>
              <a:rPr lang="en-US" sz="2400" dirty="0">
                <a:latin typeface="Garamond"/>
                <a:cs typeface="Garamond"/>
              </a:rPr>
              <a:t> Greenwich, CT: Information Age</a:t>
            </a:r>
            <a:r>
              <a:rPr lang="en-US" sz="2400" dirty="0" smtClean="0">
                <a:latin typeface="Garamond"/>
                <a:cs typeface="Garamond"/>
              </a:rPr>
              <a:t>.</a:t>
            </a:r>
          </a:p>
          <a:p>
            <a:pPr indent="-457200" algn="l"/>
            <a:r>
              <a:rPr lang="en-US" sz="2400" dirty="0">
                <a:latin typeface="Garamond"/>
                <a:cs typeface="Garamond"/>
              </a:rPr>
              <a:t>Pastor, D. A., Lau, A. R., &amp; </a:t>
            </a:r>
            <a:r>
              <a:rPr lang="en-US" sz="2400" dirty="0" err="1">
                <a:latin typeface="Garamond"/>
                <a:cs typeface="Garamond"/>
              </a:rPr>
              <a:t>Setzer</a:t>
            </a:r>
            <a:r>
              <a:rPr lang="en-US" sz="2400" dirty="0">
                <a:latin typeface="Garamond"/>
                <a:cs typeface="Garamond"/>
              </a:rPr>
              <a:t>, J. C. (2007, August). </a:t>
            </a:r>
            <a:r>
              <a:rPr lang="en-US" sz="2400" i="1" dirty="0">
                <a:latin typeface="Garamond"/>
                <a:cs typeface="Garamond"/>
              </a:rPr>
              <a:t>Modeling item response profiles using factor models, latent class models, and latent variable hybrids.</a:t>
            </a:r>
            <a:r>
              <a:rPr lang="en-US" sz="2400" dirty="0">
                <a:latin typeface="Garamond"/>
                <a:cs typeface="Garamond"/>
              </a:rPr>
              <a:t> Poster presented at the annual meeting of the American Psychological Association, San Francisco.</a:t>
            </a:r>
          </a:p>
          <a:p>
            <a:endParaRPr lang="en-US" sz="3600" dirty="0"/>
          </a:p>
          <a:p>
            <a:endParaRPr lang="en-US" sz="3600" dirty="0">
              <a:latin typeface="Garamond"/>
              <a:cs typeface="Garamon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Item Response Profiles (IRPs)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648200"/>
          </a:xfrm>
        </p:spPr>
        <p:txBody>
          <a:bodyPr/>
          <a:lstStyle/>
          <a:p>
            <a:pPr>
              <a:buNone/>
            </a:pPr>
            <a:endParaRPr lang="en-US" dirty="0">
              <a:latin typeface="Garamond" pitchFamily="18" charset="0"/>
            </a:endParaRPr>
          </a:p>
          <a:p>
            <a:endParaRPr lang="en-US" dirty="0" smtClean="0">
              <a:latin typeface="Garamond" pitchFamily="18" charset="0"/>
            </a:endParaRPr>
          </a:p>
          <a:p>
            <a:endParaRPr lang="en-US" dirty="0">
              <a:latin typeface="Garamond" pitchFamily="18" charset="0"/>
            </a:endParaRPr>
          </a:p>
          <a:p>
            <a:pPr>
              <a:buNone/>
            </a:pPr>
            <a:endParaRPr lang="en-US" dirty="0" smtClean="0">
              <a:latin typeface="Garamond" pitchFamily="18" charset="0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35031"/>
              </p:ext>
            </p:extLst>
          </p:nvPr>
        </p:nvGraphicFramePr>
        <p:xfrm>
          <a:off x="838200" y="1600200"/>
          <a:ext cx="7620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225" y="2057400"/>
            <a:ext cx="6051550" cy="41204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  <a:cs typeface="Times New Roman" pitchFamily="18" charset="0"/>
              </a:rPr>
              <a:t>Pattern Differences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95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  <a:latin typeface="Garamond" pitchFamily="18" charset="0"/>
                <a:cs typeface="Times New Roman" pitchFamily="18" charset="0"/>
              </a:rPr>
              <a:t>IRPs for classes of examinees with different patterns</a:t>
            </a:r>
            <a:endParaRPr lang="en-US" sz="2800" dirty="0">
              <a:solidFill>
                <a:schemeClr val="accent3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  <a:cs typeface="Times New Roman" pitchFamily="18" charset="0"/>
              </a:rPr>
              <a:t>Elevation Differences</a:t>
            </a:r>
            <a:endParaRPr lang="en-US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136618"/>
            <a:ext cx="6019800" cy="4098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111" y="121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3"/>
                </a:solidFill>
                <a:latin typeface="Garamond" pitchFamily="18" charset="0"/>
                <a:cs typeface="Times New Roman" pitchFamily="18" charset="0"/>
              </a:rPr>
              <a:t>IRPs for </a:t>
            </a:r>
            <a:r>
              <a:rPr lang="en-US" sz="2800" dirty="0" smtClean="0">
                <a:solidFill>
                  <a:schemeClr val="accent3"/>
                </a:solidFill>
                <a:latin typeface="Garamond" pitchFamily="18" charset="0"/>
                <a:cs typeface="Times New Roman" pitchFamily="18" charset="0"/>
              </a:rPr>
              <a:t>classes of </a:t>
            </a:r>
            <a:r>
              <a:rPr lang="en-US" sz="2800" dirty="0">
                <a:solidFill>
                  <a:schemeClr val="accent3"/>
                </a:solidFill>
                <a:latin typeface="Garamond" pitchFamily="18" charset="0"/>
                <a:cs typeface="Times New Roman" pitchFamily="18" charset="0"/>
              </a:rPr>
              <a:t>examinees with </a:t>
            </a:r>
            <a:r>
              <a:rPr lang="en-US" sz="2800" dirty="0" smtClean="0">
                <a:solidFill>
                  <a:schemeClr val="accent3"/>
                </a:solidFill>
                <a:latin typeface="Garamond" pitchFamily="18" charset="0"/>
                <a:cs typeface="Times New Roman" pitchFamily="18" charset="0"/>
              </a:rPr>
              <a:t>the same pattern, but differences in elevation</a:t>
            </a:r>
            <a:endParaRPr lang="en-US" sz="2800" dirty="0">
              <a:solidFill>
                <a:schemeClr val="accent3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Latent Variable Model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8900" y="3444711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E5FF"/>
                </a:solidFill>
                <a:latin typeface="Garamond" pitchFamily="18" charset="0"/>
              </a:rPr>
              <a:t>PARALLEL</a:t>
            </a:r>
            <a:endParaRPr lang="en-US" dirty="0">
              <a:solidFill>
                <a:srgbClr val="FFE5FF"/>
              </a:solidFill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079" y="3444711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E5FF"/>
                </a:solidFill>
                <a:latin typeface="Garamond" pitchFamily="18" charset="0"/>
              </a:rPr>
              <a:t>NON-PARALLEL</a:t>
            </a:r>
            <a:endParaRPr lang="en-US" dirty="0">
              <a:solidFill>
                <a:srgbClr val="FFE5FF"/>
              </a:solidFill>
              <a:latin typeface="Garamond" pitchFamily="18" charset="0"/>
            </a:endParaRPr>
          </a:p>
        </p:txBody>
      </p:sp>
      <p:grpSp>
        <p:nvGrpSpPr>
          <p:cNvPr id="25" name="Group 23"/>
          <p:cNvGrpSpPr/>
          <p:nvPr/>
        </p:nvGrpSpPr>
        <p:grpSpPr>
          <a:xfrm>
            <a:off x="3668182" y="2308754"/>
            <a:ext cx="1905000" cy="1981200"/>
            <a:chOff x="2905125" y="1666875"/>
            <a:chExt cx="1028700" cy="1038225"/>
          </a:xfrm>
          <a:solidFill>
            <a:schemeClr val="bg1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290512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162300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51472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800475" y="2600325"/>
              <a:ext cx="133350" cy="1047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 algn="l" rtl="0">
                <a:defRPr sz="1000"/>
              </a:pPr>
              <a:endParaRPr lang="en-US" sz="1200" b="0" i="0" u="none" strike="noStrike" baseline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H="1">
              <a:off x="2933700" y="2076450"/>
              <a:ext cx="485775" cy="5143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>
              <a:off x="3238500" y="2057400"/>
              <a:ext cx="190500" cy="542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429000" y="2066925"/>
              <a:ext cx="152400" cy="542925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3429000" y="2057400"/>
              <a:ext cx="457200" cy="55245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228975" y="1666875"/>
              <a:ext cx="457200" cy="419100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27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C</a:t>
              </a:r>
            </a:p>
            <a:p>
              <a:pPr algn="l" rtl="0">
                <a:defRPr sz="1000"/>
              </a:pPr>
              <a:endParaRPr lang="en-US" sz="2700" b="0" i="0" u="none" strike="noStrike" baseline="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3200400" cy="217910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644" y="1219200"/>
            <a:ext cx="3231246" cy="220011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247" y="4540632"/>
            <a:ext cx="28197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  <a:latin typeface="Garamond" panose="02020404030301010803" pitchFamily="18" charset="0"/>
              </a:rPr>
              <a:t>Latent Class Model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C is a latent </a:t>
            </a:r>
            <a:r>
              <a:rPr lang="en-US" sz="2000" b="1" dirty="0" smtClean="0">
                <a:solidFill>
                  <a:srgbClr val="FFFF66"/>
                </a:solidFill>
                <a:latin typeface="Garamond" panose="02020404030301010803" pitchFamily="18" charset="0"/>
              </a:rPr>
              <a:t>categorical</a:t>
            </a:r>
            <a:r>
              <a:rPr lang="en-US" sz="2000" b="1" dirty="0" smtClean="0">
                <a:latin typeface="Garamond" panose="02020404030301010803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variable with as many levels as # of classes</a:t>
            </a:r>
            <a:endParaRPr lang="en-US" sz="2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2057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 is a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nominal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latent variable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0256" y="4800600"/>
            <a:ext cx="2057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 is a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ordinal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latent variable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Exploratory Process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648200"/>
          </a:xfrm>
        </p:spPr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In latent class modeling a variety of models are fit to the data with differing numbers of classes</a:t>
            </a:r>
          </a:p>
          <a:p>
            <a:pPr lvl="1"/>
            <a:r>
              <a:rPr lang="en-US" dirty="0" smtClean="0">
                <a:latin typeface="Garamond"/>
                <a:cs typeface="Garamond"/>
              </a:rPr>
              <a:t>1-class model, 2-class model, 3-class model, etc.</a:t>
            </a:r>
          </a:p>
          <a:p>
            <a:r>
              <a:rPr lang="en-US" dirty="0" smtClean="0">
                <a:latin typeface="Garamond"/>
                <a:cs typeface="Garamond"/>
              </a:rPr>
              <a:t>Use fit </a:t>
            </a:r>
            <a:r>
              <a:rPr lang="en-US" dirty="0" smtClean="0">
                <a:latin typeface="Garamond"/>
                <a:cs typeface="Garamond"/>
              </a:rPr>
              <a:t>indices and </a:t>
            </a:r>
            <a:r>
              <a:rPr lang="en-US" i="1" dirty="0" smtClean="0">
                <a:latin typeface="Garamond"/>
                <a:cs typeface="Garamond"/>
              </a:rPr>
              <a:t>a priori </a:t>
            </a:r>
            <a:r>
              <a:rPr lang="en-US" dirty="0" smtClean="0">
                <a:latin typeface="Garamond"/>
                <a:cs typeface="Garamond"/>
              </a:rPr>
              <a:t>expectations to determine the number of classes to retain</a:t>
            </a:r>
          </a:p>
          <a:p>
            <a:r>
              <a:rPr lang="en-US" dirty="0" smtClean="0">
                <a:latin typeface="Garamond"/>
                <a:cs typeface="Garamond"/>
              </a:rPr>
              <a:t>Can allow latent categorical variable to be nominal and examine resulting profiles; can also constrain latent categorical variable to be ordinal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3206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anose="02020404030301010803" pitchFamily="18" charset="0"/>
              </a:rPr>
              <a:t>Alternative Model for Parallel Profiles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9" y="1219201"/>
            <a:ext cx="3428999" cy="23347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17407" y="1219201"/>
            <a:ext cx="3946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Garamond" pitchFamily="18" charset="0"/>
              </a:rPr>
              <a:t>Do we have 3 classes, with no variability within class? </a:t>
            </a:r>
            <a:endParaRPr lang="en-US" sz="2800" dirty="0">
              <a:solidFill>
                <a:schemeClr val="accent3"/>
              </a:solidFill>
              <a:latin typeface="Garamond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579" y="3886200"/>
            <a:ext cx="7347976" cy="2380318"/>
            <a:chOff x="3962400" y="3868082"/>
            <a:chExt cx="7347976" cy="2380318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3868082"/>
              <a:ext cx="3495912" cy="23803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7576576" y="3934856"/>
              <a:ext cx="37338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3"/>
                  </a:solidFill>
                  <a:latin typeface="Garamond" pitchFamily="18" charset="0"/>
                </a:rPr>
                <a:t>OR</a:t>
              </a:r>
            </a:p>
            <a:p>
              <a:endParaRPr lang="en-US" sz="2800" dirty="0">
                <a:solidFill>
                  <a:schemeClr val="accent3"/>
                </a:solidFill>
                <a:latin typeface="Garamond" pitchFamily="18" charset="0"/>
              </a:endParaRPr>
            </a:p>
            <a:p>
              <a:r>
                <a:rPr lang="en-US" sz="2800" dirty="0" smtClean="0">
                  <a:solidFill>
                    <a:schemeClr val="accent3"/>
                  </a:solidFill>
                  <a:latin typeface="Garamond" pitchFamily="18" charset="0"/>
                </a:rPr>
                <a:t>Do we have 1 profile with systematic  variability within class? </a:t>
              </a:r>
              <a:endParaRPr lang="en-US" sz="2800" dirty="0">
                <a:solidFill>
                  <a:schemeClr val="accent3"/>
                </a:solidFill>
                <a:latin typeface="Garamond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90858" y="3200400"/>
            <a:ext cx="2556279" cy="2585571"/>
            <a:chOff x="6490858" y="3200400"/>
            <a:chExt cx="2556279" cy="2585571"/>
          </a:xfrm>
        </p:grpSpPr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7190613" y="4366746"/>
              <a:ext cx="1388125" cy="1419225"/>
              <a:chOff x="58" y="0"/>
              <a:chExt cx="108" cy="109"/>
            </a:xfrm>
            <a:solidFill>
              <a:schemeClr val="bg1"/>
            </a:solidFill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8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85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122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152" y="98"/>
                <a:ext cx="14" cy="11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 algn="l" rtl="0">
                  <a:defRPr sz="1000"/>
                </a:pPr>
                <a:endParaRPr lang="en-US" sz="1200" b="0" i="0" u="none" strike="noStrike" baseline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Line 5"/>
              <p:cNvSpPr>
                <a:spLocks noChangeShapeType="1"/>
              </p:cNvSpPr>
              <p:nvPr/>
            </p:nvSpPr>
            <p:spPr bwMode="auto">
              <a:xfrm flipH="1">
                <a:off x="61" y="43"/>
                <a:ext cx="51" cy="54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 flipH="1">
                <a:off x="93" y="41"/>
                <a:ext cx="20" cy="5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>
                <a:off x="113" y="42"/>
                <a:ext cx="16" cy="57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>
                <a:off x="113" y="41"/>
                <a:ext cx="48" cy="5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92" y="0"/>
                <a:ext cx="48" cy="44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square" lIns="91440" tIns="45720" rIns="91440" bIns="4572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>
                  <a:defRPr sz="1000"/>
                </a:pPr>
                <a:r>
                  <a:rPr lang="en-US" sz="1700" b="0" i="0" u="none" strike="noStrike" baseline="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F</a:t>
                </a:r>
              </a:p>
              <a:p>
                <a:pPr algn="l" rtl="0">
                  <a:defRPr sz="1000"/>
                </a:pPr>
                <a:endParaRPr lang="en-US" sz="1700" b="0" i="0" u="none" strike="noStrike" baseline="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Line 13"/>
              <p:cNvSpPr>
                <a:spLocks noChangeShapeType="1"/>
              </p:cNvSpPr>
              <p:nvPr/>
            </p:nvSpPr>
            <p:spPr bwMode="auto">
              <a:xfrm flipH="1">
                <a:off x="139" y="1"/>
                <a:ext cx="16" cy="8"/>
              </a:xfrm>
              <a:prstGeom prst="line">
                <a:avLst/>
              </a:prstGeom>
              <a:grp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sp>
        </p:grpSp>
        <p:sp>
          <p:nvSpPr>
            <p:cNvPr id="20" name="TextBox 19"/>
            <p:cNvSpPr txBox="1"/>
            <p:nvPr/>
          </p:nvSpPr>
          <p:spPr>
            <a:xfrm>
              <a:off x="6490858" y="3200400"/>
              <a:ext cx="2556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u="sng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Factor Model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F is a latent </a:t>
              </a:r>
              <a:r>
                <a:rPr lang="en-US" sz="2000" b="1" dirty="0" smtClean="0">
                  <a:solidFill>
                    <a:srgbClr val="FFFF00"/>
                  </a:solidFill>
                  <a:latin typeface="Garamond" panose="02020404030301010803" pitchFamily="18" charset="0"/>
                </a:rPr>
                <a:t>continuous</a:t>
              </a:r>
              <a:r>
                <a:rPr lang="en-US" sz="2000" b="1" dirty="0" smtClean="0">
                  <a:solidFill>
                    <a:srgbClr val="FFFF66"/>
                  </a:solidFill>
                  <a:latin typeface="Garamond" panose="02020404030301010803" pitchFamily="18" charset="0"/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  <a:latin typeface="Garamond" panose="02020404030301010803" pitchFamily="18" charset="0"/>
                </a:rPr>
                <a:t>variable</a:t>
              </a:r>
              <a:endParaRPr lang="en-US" sz="20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/>
                <a:cs typeface="Garamond"/>
              </a:rPr>
              <a:t>Different Models for Different IRPs</a:t>
            </a:r>
            <a:endParaRPr lang="en-US" dirty="0">
              <a:latin typeface="Garamond"/>
              <a:cs typeface="Garamon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95400"/>
            <a:ext cx="1533707" cy="1560059"/>
            <a:chOff x="0" y="1295400"/>
            <a:chExt cx="1533707" cy="1560059"/>
          </a:xfrm>
        </p:grpSpPr>
        <p:pic>
          <p:nvPicPr>
            <p:cNvPr id="7" name="Picture 8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00200"/>
              <a:ext cx="1533707" cy="125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0" y="1295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Garamond" pitchFamily="18" charset="0"/>
                </a:rPr>
                <a:t>1 profile…</a:t>
              </a:r>
              <a:endParaRPr lang="en-US" dirty="0">
                <a:solidFill>
                  <a:schemeClr val="accent3"/>
                </a:solidFill>
                <a:latin typeface="Garamond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191000" y="1230868"/>
            <a:ext cx="2743200" cy="1589754"/>
            <a:chOff x="4191000" y="1230868"/>
            <a:chExt cx="2743200" cy="1589754"/>
          </a:xfrm>
        </p:grpSpPr>
        <p:pic>
          <p:nvPicPr>
            <p:cNvPr id="8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3844" y="1564527"/>
              <a:ext cx="1535325" cy="125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191000" y="123086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Garamond" pitchFamily="18" charset="0"/>
                </a:rPr>
                <a:t>…+ within profile variability</a:t>
              </a:r>
              <a:endParaRPr lang="en-US" dirty="0">
                <a:solidFill>
                  <a:schemeClr val="accent3"/>
                </a:solidFill>
                <a:latin typeface="Garamond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2819400"/>
            <a:ext cx="2057400" cy="1636259"/>
            <a:chOff x="0" y="2819400"/>
            <a:chExt cx="2057400" cy="1636259"/>
          </a:xfrm>
        </p:grpSpPr>
        <p:pic>
          <p:nvPicPr>
            <p:cNvPr id="9" name="Picture 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200400"/>
              <a:ext cx="1533707" cy="125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28194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Garamond" pitchFamily="18" charset="0"/>
                </a:rPr>
                <a:t>2 parallel profiles…</a:t>
              </a:r>
              <a:endParaRPr lang="en-US" dirty="0">
                <a:solidFill>
                  <a:schemeClr val="accent3"/>
                </a:solidFill>
                <a:latin typeface="Garamond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96644" y="2820622"/>
            <a:ext cx="3581400" cy="1636259"/>
            <a:chOff x="4196644" y="2820622"/>
            <a:chExt cx="3581400" cy="1636259"/>
          </a:xfrm>
        </p:grpSpPr>
        <p:pic>
          <p:nvPicPr>
            <p:cNvPr id="10" name="Picture 8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30044" y="3201622"/>
              <a:ext cx="1534516" cy="125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4196644" y="2820622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Garamond" pitchFamily="18" charset="0"/>
                </a:rPr>
                <a:t>…+ within profile variability</a:t>
              </a:r>
              <a:endParaRPr lang="en-US" dirty="0">
                <a:solidFill>
                  <a:schemeClr val="accent3"/>
                </a:solidFill>
                <a:latin typeface="Garamond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0" y="4419600"/>
            <a:ext cx="2438400" cy="1560059"/>
            <a:chOff x="0" y="4419600"/>
            <a:chExt cx="2438400" cy="1560059"/>
          </a:xfrm>
        </p:grpSpPr>
        <p:pic>
          <p:nvPicPr>
            <p:cNvPr id="11" name="Picture 8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4724400"/>
              <a:ext cx="1534516" cy="1255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0" y="44196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Garamond" pitchFamily="18" charset="0"/>
                </a:rPr>
                <a:t>2 non-parallel profiles…</a:t>
              </a:r>
              <a:endParaRPr lang="en-US" dirty="0">
                <a:solidFill>
                  <a:schemeClr val="accent3"/>
                </a:solidFill>
                <a:latin typeface="Garamond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272844" y="4420822"/>
            <a:ext cx="3581400" cy="1636258"/>
            <a:chOff x="4272844" y="4420822"/>
            <a:chExt cx="3581400" cy="1636258"/>
          </a:xfrm>
        </p:grpSpPr>
        <p:pic>
          <p:nvPicPr>
            <p:cNvPr id="5" name="Picture 9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30044" y="4801822"/>
              <a:ext cx="1533707" cy="1255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4272844" y="4420822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Garamond" pitchFamily="18" charset="0"/>
                </a:rPr>
                <a:t>…+ within profile variability</a:t>
              </a:r>
              <a:endParaRPr lang="en-US" dirty="0">
                <a:solidFill>
                  <a:schemeClr val="accent3"/>
                </a:solidFill>
                <a:latin typeface="Garamond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171700" y="1965779"/>
            <a:ext cx="16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Garamond" pitchFamily="18" charset="0"/>
              </a:rPr>
              <a:t>LCM: 1 class</a:t>
            </a:r>
            <a:endParaRPr lang="en-US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1965779"/>
            <a:ext cx="1600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Garamond" pitchFamily="18" charset="0"/>
              </a:rPr>
              <a:t>Factor Model</a:t>
            </a:r>
            <a:endParaRPr lang="en-US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3313331"/>
            <a:ext cx="2438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Garamond" pitchFamily="18" charset="0"/>
              </a:rPr>
              <a:t>LCM: 2 classes                       </a:t>
            </a:r>
            <a:r>
              <a:rPr lang="en-US" sz="1600" dirty="0" smtClean="0">
                <a:solidFill>
                  <a:srgbClr val="92D050"/>
                </a:solidFill>
                <a:latin typeface="Garamond" pitchFamily="18" charset="0"/>
              </a:rPr>
              <a:t>(C is ordinal</a:t>
            </a:r>
            <a:r>
              <a:rPr lang="en-US" dirty="0" smtClean="0">
                <a:solidFill>
                  <a:srgbClr val="92D050"/>
                </a:solidFill>
                <a:latin typeface="Garamond" pitchFamily="18" charset="0"/>
              </a:rPr>
              <a:t>)</a:t>
            </a:r>
            <a:endParaRPr lang="en-US" dirty="0">
              <a:solidFill>
                <a:srgbClr val="92D050"/>
              </a:solidFill>
              <a:latin typeface="Garamond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3313330"/>
            <a:ext cx="1752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Garamond" pitchFamily="18" charset="0"/>
              </a:rPr>
              <a:t>Semi-parametric Factor Model</a:t>
            </a:r>
            <a:endParaRPr lang="en-US" dirty="0">
              <a:solidFill>
                <a:srgbClr val="92D050"/>
              </a:solidFill>
              <a:latin typeface="Garamon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52600" y="4982697"/>
            <a:ext cx="2438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Garamond" pitchFamily="18" charset="0"/>
              </a:rPr>
              <a:t>LCM: 2 classes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Garamond" pitchFamily="18" charset="0"/>
              </a:rPr>
              <a:t>(C is nominal)</a:t>
            </a:r>
            <a:endParaRPr lang="en-US" dirty="0">
              <a:solidFill>
                <a:srgbClr val="00B0F0"/>
              </a:solidFill>
              <a:latin typeface="Garamond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2800" y="4844197"/>
            <a:ext cx="1752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Garamond" pitchFamily="18" charset="0"/>
              </a:rPr>
              <a:t>Factor Mixture Model</a:t>
            </a:r>
            <a:endParaRPr lang="en-US" dirty="0">
              <a:solidFill>
                <a:srgbClr val="00B0F0"/>
              </a:solidFill>
              <a:latin typeface="Garamon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34200" y="3154739"/>
            <a:ext cx="2133600" cy="3139321"/>
          </a:xfrm>
          <a:prstGeom prst="rect">
            <a:avLst/>
          </a:prstGeom>
          <a:noFill/>
          <a:ln w="34925"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 smtClean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endParaRPr lang="en-US" dirty="0" smtClean="0">
              <a:latin typeface="Garamond" panose="02020404030301010803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Latent Variable Hybrids</a:t>
            </a:r>
            <a:endParaRPr lang="en-US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5" grpId="0" animBg="1"/>
      <p:bldP spid="27" grpId="0" animBg="1"/>
      <p:bldP spid="28" grpId="0" animBg="1"/>
      <p:bldP spid="29" grpId="0" animBg="1"/>
      <p:bldP spid="57" grpId="0" animBg="1"/>
    </p:bldLst>
  </p:timing>
</p:sld>
</file>

<file path=ppt/theme/theme1.xml><?xml version="1.0" encoding="utf-8"?>
<a:theme xmlns:a="http://schemas.openxmlformats.org/drawingml/2006/main" name="JMUcolors_CARS">
  <a:themeElements>
    <a:clrScheme name="CARS Template Gray Ba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RS Template Gray Bar">
      <a:majorFont>
        <a:latin typeface="Century Gothic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RS Template Gray Ba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S Template Gray Ba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S Template Gray Ba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S Template Gray Ba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S Template Gray Ba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RS Template Gray Ba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S Template Gray Ba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S Template Gray Ba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S Template Gray Ba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S Template Gray Ba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S Template Gray Ba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RS Template Gray Ba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</TotalTime>
  <Words>1298</Words>
  <Application>Microsoft Macintosh PowerPoint</Application>
  <PresentationFormat>On-screen Show (4:3)</PresentationFormat>
  <Paragraphs>337</Paragraphs>
  <Slides>25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JMUcolors_CARS</vt:lpstr>
      <vt:lpstr>Equation</vt:lpstr>
      <vt:lpstr>Modeling item response profiles using factor models, latent class models, and latent variable hybrids</vt:lpstr>
      <vt:lpstr>Purposes of the Presentation</vt:lpstr>
      <vt:lpstr>Item Response Profiles (IRPs)</vt:lpstr>
      <vt:lpstr>Pattern Differences</vt:lpstr>
      <vt:lpstr>Elevation Differences</vt:lpstr>
      <vt:lpstr>Latent Variable Model</vt:lpstr>
      <vt:lpstr>Exploratory Process</vt:lpstr>
      <vt:lpstr>Alternative Model for Parallel Profiles</vt:lpstr>
      <vt:lpstr>Different Models for Different IRPs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Exploratory Model Selection</vt:lpstr>
      <vt:lpstr>Model Fit Indices</vt:lpstr>
      <vt:lpstr>IRPs of 4 Class LCM</vt:lpstr>
      <vt:lpstr>2-class FMM</vt:lpstr>
      <vt:lpstr>Visually Conveying Loading Information</vt:lpstr>
      <vt:lpstr>Validity Evidence for 2-class FMM Solution</vt:lpstr>
      <vt:lpstr>Correspondence Between Models</vt:lpstr>
      <vt:lpstr>Parting Thoughts…</vt:lpstr>
      <vt:lpstr>Questions?</vt:lpstr>
    </vt:vector>
  </TitlesOfParts>
  <Company>James Madison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Dena Pastor</dc:creator>
  <cp:lastModifiedBy>Dena Pastor</cp:lastModifiedBy>
  <cp:revision>151</cp:revision>
  <dcterms:created xsi:type="dcterms:W3CDTF">2009-09-28T00:25:03Z</dcterms:created>
  <dcterms:modified xsi:type="dcterms:W3CDTF">2014-08-13T13:49:33Z</dcterms:modified>
</cp:coreProperties>
</file>