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</p:sldIdLst>
  <p:sldSz cy="5143500" cx="9144000"/>
  <p:notesSz cx="6858000" cy="9144000"/>
  <p:embeddedFontLst>
    <p:embeddedFont>
      <p:font typeface="Roboto"/>
      <p:regular r:id="rId34"/>
      <p:bold r:id="rId35"/>
      <p:italic r:id="rId36"/>
      <p:boldItalic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0D757F1-58CA-4C83-B750-D8FA7F1022E6}">
  <a:tblStyle styleId="{C0D757F1-58CA-4C83-B750-D8FA7F1022E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font" Target="fonts/Roboto-bold.fntdata"/><Relationship Id="rId12" Type="http://schemas.openxmlformats.org/officeDocument/2006/relationships/slide" Target="slides/slide6.xml"/><Relationship Id="rId34" Type="http://schemas.openxmlformats.org/officeDocument/2006/relationships/font" Target="fonts/Roboto-regular.fntdata"/><Relationship Id="rId15" Type="http://schemas.openxmlformats.org/officeDocument/2006/relationships/slide" Target="slides/slide9.xml"/><Relationship Id="rId37" Type="http://schemas.openxmlformats.org/officeDocument/2006/relationships/font" Target="fonts/Roboto-boldItalic.fntdata"/><Relationship Id="rId14" Type="http://schemas.openxmlformats.org/officeDocument/2006/relationships/slide" Target="slides/slide8.xml"/><Relationship Id="rId36" Type="http://schemas.openxmlformats.org/officeDocument/2006/relationships/font" Target="fonts/Roboto-italic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" name="Google Shape;3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00e4e601e3_0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00e4e601e3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00e4e601e3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00e4e601e3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00e4e601e3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00e4e601e3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00e4e601e3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00e4e601e3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00e4e601e3_0_1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300e4e601e3_0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00e4e601e3_0_3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00e4e601e3_0_3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00e4e601e3_0_2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300e4e601e3_0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00e4e601e3_0_2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00e4e601e3_0_2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00e4e601e3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00e4e601e3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00e4e601e3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00e4e601e3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g300e4e601e3_0_2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" name="Google Shape;36;g300e4e601e3_0_2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00e4e601e3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00e4e601e3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00e4e601e3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300e4e601e3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00e4e601e3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300e4e601e3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00e4e601e3_0_2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300e4e601e3_0_2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00e4e601e3_0_2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300e4e601e3_0_2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00e4e601e3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300e4e601e3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00e4e601e3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300e4e601e3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00e4e601e3_0_1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300e4e601e3_0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300e4e601e3_0_2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" name="Google Shape;42;g300e4e601e3_0_2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300e4e601e3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" name="Google Shape;47;g300e4e601e3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300dfff463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300dfff463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00e4e601e3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00e4e601e3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00e4e601e3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00e4e601e3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00e4e601e3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00e4e601e3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00e4e601e3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00e4e601e3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128875" y="1480650"/>
            <a:ext cx="8907000" cy="166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500"/>
              <a:buFont typeface="Roboto"/>
              <a:buNone/>
              <a:defRPr b="1" sz="4500"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49500" y="3342125"/>
            <a:ext cx="8520600" cy="79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/>
          <p:nvPr/>
        </p:nvSpPr>
        <p:spPr>
          <a:xfrm>
            <a:off x="-19500" y="-42437"/>
            <a:ext cx="9183000" cy="757500"/>
          </a:xfrm>
          <a:prstGeom prst="rect">
            <a:avLst/>
          </a:prstGeom>
          <a:solidFill>
            <a:srgbClr val="06064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" name="Google Shape;13;p2"/>
          <p:cNvPicPr preferRelativeResize="0"/>
          <p:nvPr/>
        </p:nvPicPr>
        <p:blipFill rotWithShape="1">
          <a:blip r:embed="rId2">
            <a:alphaModFix/>
          </a:blip>
          <a:srcRect b="37719" l="0" r="0" t="37689"/>
          <a:stretch/>
        </p:blipFill>
        <p:spPr>
          <a:xfrm>
            <a:off x="92975" y="0"/>
            <a:ext cx="2710036" cy="69247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 txBox="1"/>
          <p:nvPr/>
        </p:nvSpPr>
        <p:spPr>
          <a:xfrm>
            <a:off x="1772075" y="4763450"/>
            <a:ext cx="55296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rgbClr val="060647"/>
                </a:solidFill>
                <a:latin typeface="Roboto"/>
                <a:ea typeface="Roboto"/>
                <a:cs typeface="Roboto"/>
                <a:sym typeface="Roboto"/>
              </a:rPr>
              <a:t>Confidential</a:t>
            </a:r>
            <a:r>
              <a:rPr lang="en" sz="700">
                <a:solidFill>
                  <a:srgbClr val="060647"/>
                </a:solidFill>
                <a:latin typeface="Roboto"/>
                <a:ea typeface="Roboto"/>
                <a:cs typeface="Roboto"/>
                <a:sym typeface="Roboto"/>
              </a:rPr>
              <a:t> - Do not duplicate or distribute without written permission from Grad Student Academy       ©2024 Grad Student Academy  </a:t>
            </a:r>
            <a:endParaRPr sz="700">
              <a:solidFill>
                <a:srgbClr val="06064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rgbClr val="060647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 rotWithShape="1">
          <a:blip r:embed="rId2">
            <a:alphaModFix/>
          </a:blip>
          <a:srcRect b="37719" l="0" r="0" t="37689"/>
          <a:stretch/>
        </p:blipFill>
        <p:spPr>
          <a:xfrm>
            <a:off x="0" y="-12"/>
            <a:ext cx="3426002" cy="842476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Roboto"/>
              <a:buNone/>
              <a:defRPr sz="4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/>
        </p:nvSpPr>
        <p:spPr>
          <a:xfrm>
            <a:off x="1772075" y="4763450"/>
            <a:ext cx="55296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Confidential</a:t>
            </a:r>
            <a:r>
              <a:rPr lang="en"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- Do not duplicate or distribute without written permission from Grad Student Academy       ©2024 Grad Student Academy  </a:t>
            </a:r>
            <a:endParaRPr sz="7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-72575" y="-84900"/>
            <a:ext cx="9309900" cy="966000"/>
          </a:xfrm>
          <a:prstGeom prst="rect">
            <a:avLst/>
          </a:prstGeom>
          <a:solidFill>
            <a:srgbClr val="06064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176925" y="0"/>
            <a:ext cx="8844300" cy="79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"/>
              <a:buNone/>
              <a:def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114725" y="1063975"/>
            <a:ext cx="8844300" cy="343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Char char="●"/>
              <a:defRPr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Char char="○"/>
              <a:defRPr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3655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Roboto"/>
              <a:buChar char="■"/>
              <a:defRPr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3655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Roboto"/>
              <a:buChar char="●"/>
              <a:defRPr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3655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Roboto"/>
              <a:buChar char="○"/>
              <a:defRPr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3655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Roboto"/>
              <a:buChar char="■"/>
              <a:defRPr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3655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Roboto"/>
              <a:buChar char="●"/>
              <a:defRPr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3655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Roboto"/>
              <a:buChar char="○"/>
              <a:defRPr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3655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Roboto"/>
              <a:buChar char="■"/>
              <a:defRPr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" name="Google Shape;24;p4"/>
          <p:cNvSpPr/>
          <p:nvPr/>
        </p:nvSpPr>
        <p:spPr>
          <a:xfrm>
            <a:off x="-118075" y="4663075"/>
            <a:ext cx="9309900" cy="480300"/>
          </a:xfrm>
          <a:prstGeom prst="rect">
            <a:avLst/>
          </a:prstGeom>
          <a:solidFill>
            <a:srgbClr val="06064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5" name="Google Shape;25;p4"/>
          <p:cNvPicPr preferRelativeResize="0"/>
          <p:nvPr/>
        </p:nvPicPr>
        <p:blipFill rotWithShape="1">
          <a:blip r:embed="rId2">
            <a:alphaModFix/>
          </a:blip>
          <a:srcRect b="37719" l="0" r="0" t="37689"/>
          <a:stretch/>
        </p:blipFill>
        <p:spPr>
          <a:xfrm>
            <a:off x="7223600" y="4680650"/>
            <a:ext cx="1797550" cy="44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4"/>
          <p:cNvPicPr preferRelativeResize="0"/>
          <p:nvPr/>
        </p:nvPicPr>
        <p:blipFill rotWithShape="1">
          <a:blip r:embed="rId3">
            <a:alphaModFix amt="6000"/>
          </a:blip>
          <a:srcRect b="17827" l="7490" r="7200" t="18319"/>
          <a:stretch/>
        </p:blipFill>
        <p:spPr>
          <a:xfrm>
            <a:off x="2091584" y="916626"/>
            <a:ext cx="4981571" cy="3728502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4"/>
          <p:cNvSpPr txBox="1"/>
          <p:nvPr/>
        </p:nvSpPr>
        <p:spPr>
          <a:xfrm>
            <a:off x="1772075" y="4763450"/>
            <a:ext cx="55296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Confidential</a:t>
            </a:r>
            <a:r>
              <a:rPr lang="en"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- Do not duplicate or distribute without written permission from Grad Student Academy       ©2024 </a:t>
            </a:r>
            <a:r>
              <a:rPr lang="en"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Grad Student Academy</a:t>
            </a:r>
            <a:r>
              <a:rPr lang="en" sz="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 </a:t>
            </a:r>
            <a:endParaRPr sz="7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0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7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ctrTitle"/>
          </p:nvPr>
        </p:nvSpPr>
        <p:spPr>
          <a:xfrm>
            <a:off x="128875" y="1480650"/>
            <a:ext cx="8907000" cy="166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/>
              <a:t>Delivering an Academic Presentation</a:t>
            </a:r>
            <a:endParaRPr sz="4100"/>
          </a:p>
        </p:txBody>
      </p:sp>
      <p:sp>
        <p:nvSpPr>
          <p:cNvPr id="33" name="Google Shape;33;p5"/>
          <p:cNvSpPr txBox="1"/>
          <p:nvPr>
            <p:ph idx="1" type="subTitle"/>
          </p:nvPr>
        </p:nvSpPr>
        <p:spPr>
          <a:xfrm>
            <a:off x="12500" y="3342125"/>
            <a:ext cx="9144000" cy="104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25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Joseph Rios, PhD</a:t>
            </a:r>
            <a:endParaRPr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Center for Measurement Justice &amp; Grad Student Academy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4"/>
          <p:cNvSpPr txBox="1"/>
          <p:nvPr>
            <p:ph type="title"/>
          </p:nvPr>
        </p:nvSpPr>
        <p:spPr>
          <a:xfrm>
            <a:off x="176925" y="0"/>
            <a:ext cx="8844300" cy="79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Introducing Yourself</a:t>
            </a:r>
            <a:endParaRPr/>
          </a:p>
        </p:txBody>
      </p:sp>
      <p:sp>
        <p:nvSpPr>
          <p:cNvPr id="86" name="Google Shape;86;p14"/>
          <p:cNvSpPr txBox="1"/>
          <p:nvPr>
            <p:ph idx="1" type="body"/>
          </p:nvPr>
        </p:nvSpPr>
        <p:spPr>
          <a:xfrm>
            <a:off x="114725" y="1063975"/>
            <a:ext cx="8844300" cy="343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300"/>
              <a:t>"</a:t>
            </a:r>
            <a:r>
              <a:rPr b="1" lang="en" sz="2300"/>
              <a:t>Good morning/afternoon/evening everyone. My name is</a:t>
            </a:r>
            <a:r>
              <a:rPr lang="en" sz="2300"/>
              <a:t> [Your Name], </a:t>
            </a:r>
            <a:r>
              <a:rPr b="1" lang="en" sz="2300"/>
              <a:t>and I'm a</a:t>
            </a:r>
            <a:r>
              <a:rPr lang="en" sz="2300"/>
              <a:t> [</a:t>
            </a:r>
            <a:r>
              <a:rPr i="1" lang="en" sz="2300"/>
              <a:t>Your Position</a:t>
            </a:r>
            <a:r>
              <a:rPr lang="en" sz="2300"/>
              <a:t>] </a:t>
            </a:r>
            <a:r>
              <a:rPr b="1" lang="en" sz="2300"/>
              <a:t>at</a:t>
            </a:r>
            <a:r>
              <a:rPr lang="en" sz="2300"/>
              <a:t> [</a:t>
            </a:r>
            <a:r>
              <a:rPr i="1" lang="en" sz="2300"/>
              <a:t>Your Affiliation</a:t>
            </a:r>
            <a:r>
              <a:rPr lang="en" sz="2300"/>
              <a:t>]. </a:t>
            </a:r>
            <a:r>
              <a:rPr b="1" lang="en" sz="2300"/>
              <a:t>Today, I'll be presenting my research on</a:t>
            </a:r>
            <a:r>
              <a:rPr lang="en" sz="2300"/>
              <a:t> [</a:t>
            </a:r>
            <a:r>
              <a:rPr i="1" lang="en" sz="2300"/>
              <a:t>Research Topic</a:t>
            </a:r>
            <a:r>
              <a:rPr lang="en" sz="2300"/>
              <a:t>].</a:t>
            </a:r>
            <a:endParaRPr sz="230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300"/>
              <a:t>In this presentation, I'll discuss</a:t>
            </a:r>
            <a:r>
              <a:rPr lang="en" sz="2300"/>
              <a:t> [</a:t>
            </a:r>
            <a:r>
              <a:rPr i="1" lang="en" sz="2300"/>
              <a:t>Main points of your presentation</a:t>
            </a:r>
            <a:r>
              <a:rPr lang="en" sz="2300"/>
              <a:t>]. </a:t>
            </a:r>
            <a:r>
              <a:rPr b="1" lang="en" sz="2300"/>
              <a:t>My goal is to</a:t>
            </a:r>
            <a:r>
              <a:rPr lang="en" sz="2300"/>
              <a:t> [</a:t>
            </a:r>
            <a:r>
              <a:rPr i="1" lang="en" sz="2300"/>
              <a:t>State the objective of your presentation</a:t>
            </a:r>
            <a:r>
              <a:rPr lang="en" sz="2300"/>
              <a:t>].</a:t>
            </a:r>
            <a:endParaRPr sz="230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2300"/>
              <a:t>I'm excited to share my findings with you and look forward to your questions.</a:t>
            </a:r>
            <a:r>
              <a:rPr lang="en" sz="2300"/>
              <a:t>"</a:t>
            </a:r>
            <a:endParaRPr sz="23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/>
          <p:nvPr>
            <p:ph type="title"/>
          </p:nvPr>
        </p:nvSpPr>
        <p:spPr>
          <a:xfrm>
            <a:off x="176925" y="0"/>
            <a:ext cx="8844300" cy="79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Background</a:t>
            </a:r>
            <a:endParaRPr/>
          </a:p>
        </p:txBody>
      </p:sp>
      <p:sp>
        <p:nvSpPr>
          <p:cNvPr id="92" name="Google Shape;92;p15"/>
          <p:cNvSpPr txBox="1"/>
          <p:nvPr>
            <p:ph idx="1" type="body"/>
          </p:nvPr>
        </p:nvSpPr>
        <p:spPr>
          <a:xfrm>
            <a:off x="114725" y="1063975"/>
            <a:ext cx="4645200" cy="343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Problem statement</a:t>
            </a:r>
            <a:endParaRPr/>
          </a:p>
          <a:p>
            <a:pPr indent="-381000" lvl="0" marL="457200" rtl="0" algn="l">
              <a:spcBef>
                <a:spcPts val="20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Gaps in the field’s knowledge</a:t>
            </a:r>
            <a:endParaRPr/>
          </a:p>
          <a:p>
            <a:pPr indent="-381000" lvl="0" marL="457200" rtl="0" algn="l">
              <a:spcBef>
                <a:spcPts val="20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Study objective(s)</a:t>
            </a:r>
            <a:endParaRPr/>
          </a:p>
          <a:p>
            <a:pPr indent="-381000" lvl="0" marL="457200" rtl="0" algn="l">
              <a:spcBef>
                <a:spcPts val="2000"/>
              </a:spcBef>
              <a:spcAft>
                <a:spcPts val="2000"/>
              </a:spcAft>
              <a:buSzPts val="2400"/>
              <a:buChar char="●"/>
            </a:pPr>
            <a:r>
              <a:rPr lang="en"/>
              <a:t>Research question(s)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/>
          <p:nvPr>
            <p:ph type="title"/>
          </p:nvPr>
        </p:nvSpPr>
        <p:spPr>
          <a:xfrm>
            <a:off x="176925" y="0"/>
            <a:ext cx="8844300" cy="79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Method</a:t>
            </a:r>
            <a:endParaRPr/>
          </a:p>
        </p:txBody>
      </p:sp>
      <p:sp>
        <p:nvSpPr>
          <p:cNvPr id="98" name="Google Shape;98;p16"/>
          <p:cNvSpPr txBox="1"/>
          <p:nvPr/>
        </p:nvSpPr>
        <p:spPr>
          <a:xfrm>
            <a:off x="197825" y="1071575"/>
            <a:ext cx="3742200" cy="343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Design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Participants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Data collection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Analysis techniques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spcBef>
                <a:spcPts val="2000"/>
              </a:spcBef>
              <a:spcAft>
                <a:spcPts val="2000"/>
              </a:spcAft>
              <a:buClr>
                <a:schemeClr val="dk1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Ethical considerations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9" name="Google Shape;9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0525" y="988225"/>
            <a:ext cx="5150701" cy="3433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6"/>
          <p:cNvSpPr/>
          <p:nvPr/>
        </p:nvSpPr>
        <p:spPr>
          <a:xfrm>
            <a:off x="4436125" y="1354825"/>
            <a:ext cx="4292400" cy="2853600"/>
          </a:xfrm>
          <a:prstGeom prst="mathMultiply">
            <a:avLst>
              <a:gd fmla="val 23520" name="adj1"/>
            </a:avLst>
          </a:prstGeom>
          <a:solidFill>
            <a:srgbClr val="069AE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 txBox="1"/>
          <p:nvPr>
            <p:ph type="title"/>
          </p:nvPr>
        </p:nvSpPr>
        <p:spPr>
          <a:xfrm>
            <a:off x="176925" y="0"/>
            <a:ext cx="8844300" cy="79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</a:t>
            </a:r>
            <a:endParaRPr/>
          </a:p>
        </p:txBody>
      </p:sp>
      <p:sp>
        <p:nvSpPr>
          <p:cNvPr id="106" name="Google Shape;106;p17"/>
          <p:cNvSpPr txBox="1"/>
          <p:nvPr>
            <p:ph idx="1" type="body"/>
          </p:nvPr>
        </p:nvSpPr>
        <p:spPr>
          <a:xfrm>
            <a:off x="114725" y="1063975"/>
            <a:ext cx="3165900" cy="343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10000"/>
          </a:bodyPr>
          <a:lstStyle/>
          <a:p>
            <a:pPr indent="-35814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Focus on two to three major findings</a:t>
            </a:r>
            <a:endParaRPr/>
          </a:p>
          <a:p>
            <a:pPr indent="-358140" lvl="0" marL="457200" rtl="0" algn="l">
              <a:lnSpc>
                <a:spcPct val="105000"/>
              </a:lnSpc>
              <a:spcBef>
                <a:spcPts val="20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Describe your results as a story not a list of analyses</a:t>
            </a:r>
            <a:endParaRPr/>
          </a:p>
          <a:p>
            <a:pPr indent="-358140" lvl="0" marL="457200" rtl="0" algn="l">
              <a:lnSpc>
                <a:spcPct val="105000"/>
              </a:lnSpc>
              <a:spcBef>
                <a:spcPts val="1000"/>
              </a:spcBef>
              <a:spcAft>
                <a:spcPts val="1000"/>
              </a:spcAft>
              <a:buSzPct val="100000"/>
              <a:buChar char="●"/>
            </a:pPr>
            <a:r>
              <a:rPr lang="en"/>
              <a:t>Organize your description of results around actors and their actions</a:t>
            </a:r>
            <a:endParaRPr/>
          </a:p>
        </p:txBody>
      </p:sp>
      <p:sp>
        <p:nvSpPr>
          <p:cNvPr id="107" name="Google Shape;107;p17"/>
          <p:cNvSpPr/>
          <p:nvPr/>
        </p:nvSpPr>
        <p:spPr>
          <a:xfrm rot="-2483985">
            <a:off x="2936624" y="3601984"/>
            <a:ext cx="824275" cy="346253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69AE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7"/>
          <p:cNvSpPr txBox="1"/>
          <p:nvPr/>
        </p:nvSpPr>
        <p:spPr>
          <a:xfrm>
            <a:off x="3690200" y="1063975"/>
            <a:ext cx="5331000" cy="34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70000" lnSpcReduction="1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69AE4"/>
                </a:solidFill>
                <a:latin typeface="Roboto"/>
                <a:ea typeface="Roboto"/>
                <a:cs typeface="Roboto"/>
                <a:sym typeface="Roboto"/>
              </a:rPr>
              <a:t>Methodologically-oriented:</a:t>
            </a:r>
            <a:endParaRPr sz="2400">
              <a:solidFill>
                <a:srgbClr val="069AE4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“There was a main effect for mentoring type on first-year PhD student retention.”</a:t>
            </a:r>
            <a:endParaRPr sz="24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69AE4"/>
                </a:solidFill>
                <a:latin typeface="Roboto"/>
                <a:ea typeface="Roboto"/>
                <a:cs typeface="Roboto"/>
                <a:sym typeface="Roboto"/>
              </a:rPr>
              <a:t>Condition-oriented:</a:t>
            </a:r>
            <a:endParaRPr sz="2400">
              <a:solidFill>
                <a:srgbClr val="069AE4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242424"/>
                </a:solidFill>
                <a:latin typeface="Roboto"/>
                <a:ea typeface="Roboto"/>
                <a:cs typeface="Roboto"/>
                <a:sym typeface="Roboto"/>
              </a:rPr>
              <a:t>“First-year PhD retention was greater in the mentoring condition than the control condition.”</a:t>
            </a:r>
            <a:endParaRPr sz="2400">
              <a:solidFill>
                <a:srgbClr val="242424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69AE4"/>
                </a:solidFill>
                <a:latin typeface="Roboto"/>
                <a:ea typeface="Roboto"/>
                <a:cs typeface="Roboto"/>
                <a:sym typeface="Roboto"/>
              </a:rPr>
              <a:t>Actor-oriented:</a:t>
            </a:r>
            <a:endParaRPr sz="2400">
              <a:solidFill>
                <a:srgbClr val="069AE4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“PhD students had higher retention when they received intensive mentoring than when they did not.”</a:t>
            </a:r>
            <a:endParaRPr sz="24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/>
          <p:nvPr>
            <p:ph type="title"/>
          </p:nvPr>
        </p:nvSpPr>
        <p:spPr>
          <a:xfrm>
            <a:off x="176925" y="0"/>
            <a:ext cx="8844300" cy="79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Are Visual Elements Needed?</a:t>
            </a:r>
            <a:endParaRPr/>
          </a:p>
        </p:txBody>
      </p:sp>
      <p:sp>
        <p:nvSpPr>
          <p:cNvPr id="114" name="Google Shape;114;p18"/>
          <p:cNvSpPr txBox="1"/>
          <p:nvPr>
            <p:ph idx="1" type="body"/>
          </p:nvPr>
        </p:nvSpPr>
        <p:spPr>
          <a:xfrm>
            <a:off x="176925" y="1063975"/>
            <a:ext cx="8727900" cy="343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 to ask:</a:t>
            </a:r>
            <a:endParaRPr/>
          </a:p>
          <a:p>
            <a:pPr indent="-381000" lvl="0" marL="457200" rtl="0" algn="l">
              <a:spcBef>
                <a:spcPts val="1500"/>
              </a:spcBef>
              <a:spcAft>
                <a:spcPts val="0"/>
              </a:spcAft>
              <a:buSzPts val="2400"/>
              <a:buAutoNum type="arabicPeriod"/>
            </a:pPr>
            <a:r>
              <a:rPr lang="en"/>
              <a:t>Could this information be summarized easily in text?</a:t>
            </a:r>
            <a:endParaRPr/>
          </a:p>
          <a:p>
            <a:pPr indent="-381000" lvl="0" marL="457200" rtl="0" algn="l">
              <a:spcBef>
                <a:spcPts val="1500"/>
              </a:spcBef>
              <a:spcAft>
                <a:spcPts val="0"/>
              </a:spcAft>
              <a:buSzPts val="2400"/>
              <a:buAutoNum type="arabicPeriod"/>
            </a:pPr>
            <a:r>
              <a:rPr lang="en"/>
              <a:t>Is the information important to your story?</a:t>
            </a:r>
            <a:endParaRPr/>
          </a:p>
          <a:p>
            <a:pPr indent="-381000" lvl="0" marL="457200" rtl="0" algn="l">
              <a:spcBef>
                <a:spcPts val="1500"/>
              </a:spcBef>
              <a:spcAft>
                <a:spcPts val="1500"/>
              </a:spcAft>
              <a:buSzPts val="2400"/>
              <a:buAutoNum type="arabicPeriod"/>
            </a:pPr>
            <a:r>
              <a:rPr lang="en"/>
              <a:t>Does the visual element require too much explanation to be comprehended?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9"/>
          <p:cNvSpPr txBox="1"/>
          <p:nvPr>
            <p:ph type="title"/>
          </p:nvPr>
        </p:nvSpPr>
        <p:spPr>
          <a:xfrm>
            <a:off x="176925" y="0"/>
            <a:ext cx="8844300" cy="79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Figures Versus Tables: When To Use Each</a:t>
            </a:r>
            <a:endParaRPr/>
          </a:p>
        </p:txBody>
      </p:sp>
      <p:graphicFrame>
        <p:nvGraphicFramePr>
          <p:cNvPr id="120" name="Google Shape;120;p19"/>
          <p:cNvGraphicFramePr/>
          <p:nvPr/>
        </p:nvGraphicFramePr>
        <p:xfrm>
          <a:off x="347900" y="1296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{C0D757F1-58CA-4C83-B750-D8FA7F1022E6}</a:tableStyleId>
              </a:tblPr>
              <a:tblGrid>
                <a:gridCol w="3907375"/>
                <a:gridCol w="4405625"/>
              </a:tblGrid>
              <a:tr h="381000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When Is Each Preferable?</a:t>
                      </a:r>
                      <a:endParaRPr sz="20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solidFill>
                      <a:srgbClr val="060647"/>
                    </a:solidFill>
                  </a:tcPr>
                </a:tc>
                <a:tc hMerge="1"/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Figures</a:t>
                      </a:r>
                      <a:endParaRPr sz="20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solidFill>
                      <a:srgbClr val="06064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Tables</a:t>
                      </a:r>
                      <a:endParaRPr sz="20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solidFill>
                      <a:srgbClr val="060647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20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Conveying percentages</a:t>
                      </a:r>
                      <a:endParaRPr sz="2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20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Precise numerical values</a:t>
                      </a:r>
                      <a:endParaRPr sz="2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20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Trends over time</a:t>
                      </a:r>
                      <a:endParaRPr sz="2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20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Listing categorical information</a:t>
                      </a:r>
                      <a:endParaRPr sz="2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20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Spatial data</a:t>
                      </a:r>
                      <a:endParaRPr sz="2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0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Complex data with multiple variables</a:t>
                      </a:r>
                      <a:endParaRPr sz="20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20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Comparisons and contrasts</a:t>
                      </a:r>
                      <a:endParaRPr sz="20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t/>
                      </a:r>
                      <a:endParaRPr sz="20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0"/>
          <p:cNvSpPr txBox="1"/>
          <p:nvPr>
            <p:ph type="title"/>
          </p:nvPr>
        </p:nvSpPr>
        <p:spPr>
          <a:xfrm>
            <a:off x="176925" y="0"/>
            <a:ext cx="8844300" cy="79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Discussion</a:t>
            </a:r>
            <a:endParaRPr/>
          </a:p>
        </p:txBody>
      </p:sp>
      <p:sp>
        <p:nvSpPr>
          <p:cNvPr id="126" name="Google Shape;126;p20"/>
          <p:cNvSpPr txBox="1"/>
          <p:nvPr>
            <p:ph idx="1" type="body"/>
          </p:nvPr>
        </p:nvSpPr>
        <p:spPr>
          <a:xfrm>
            <a:off x="114725" y="1063975"/>
            <a:ext cx="6611400" cy="343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The discussion provides you an opportunity to describe: </a:t>
            </a:r>
            <a:endParaRPr/>
          </a:p>
          <a:p>
            <a:pPr indent="-355600" lvl="1" marL="914400" rtl="0" algn="l">
              <a:spcBef>
                <a:spcPts val="2000"/>
              </a:spcBef>
              <a:spcAft>
                <a:spcPts val="0"/>
              </a:spcAft>
              <a:buSzPts val="2000"/>
              <a:buChar char="○"/>
            </a:pPr>
            <a:r>
              <a:rPr lang="en"/>
              <a:t>How the findings are related to prior literature</a:t>
            </a:r>
            <a:endParaRPr/>
          </a:p>
          <a:p>
            <a:pPr indent="-355600" lvl="1" marL="914400" rtl="0" algn="l">
              <a:spcBef>
                <a:spcPts val="2000"/>
              </a:spcBef>
              <a:spcAft>
                <a:spcPts val="0"/>
              </a:spcAft>
              <a:buSzPts val="2000"/>
              <a:buChar char="○"/>
            </a:pPr>
            <a:r>
              <a:rPr lang="en"/>
              <a:t>Reasons for not overgeneralizing your findings</a:t>
            </a:r>
            <a:endParaRPr/>
          </a:p>
          <a:p>
            <a:pPr indent="-355600" lvl="1" marL="914400" rtl="0" algn="l">
              <a:spcBef>
                <a:spcPts val="2000"/>
              </a:spcBef>
              <a:spcAft>
                <a:spcPts val="0"/>
              </a:spcAft>
              <a:buSzPts val="2000"/>
              <a:buChar char="○"/>
            </a:pPr>
            <a:r>
              <a:rPr lang="en"/>
              <a:t>Suggestions for future research</a:t>
            </a:r>
            <a:endParaRPr/>
          </a:p>
          <a:p>
            <a:pPr indent="-355600" lvl="1" marL="914400" rtl="0" algn="l">
              <a:spcBef>
                <a:spcPts val="2000"/>
              </a:spcBef>
              <a:spcAft>
                <a:spcPts val="2000"/>
              </a:spcAft>
              <a:buSzPts val="2000"/>
              <a:buChar char="○"/>
            </a:pPr>
            <a:r>
              <a:rPr lang="en"/>
              <a:t>Why your results are important</a:t>
            </a:r>
            <a:endParaRPr/>
          </a:p>
        </p:txBody>
      </p:sp>
      <p:pic>
        <p:nvPicPr>
          <p:cNvPr id="127" name="Google Shape;12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25825" y="1701375"/>
            <a:ext cx="2654400" cy="265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1"/>
          <p:cNvSpPr txBox="1"/>
          <p:nvPr>
            <p:ph type="title"/>
          </p:nvPr>
        </p:nvSpPr>
        <p:spPr>
          <a:xfrm>
            <a:off x="176925" y="0"/>
            <a:ext cx="8844300" cy="79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Contact Information</a:t>
            </a:r>
            <a:endParaRPr/>
          </a:p>
        </p:txBody>
      </p:sp>
      <p:sp>
        <p:nvSpPr>
          <p:cNvPr id="133" name="Google Shape;133;p21"/>
          <p:cNvSpPr txBox="1"/>
          <p:nvPr>
            <p:ph idx="1" type="body"/>
          </p:nvPr>
        </p:nvSpPr>
        <p:spPr>
          <a:xfrm>
            <a:off x="114725" y="1063975"/>
            <a:ext cx="5836500" cy="343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Expressing gratitude shows appreciation for the audience's time and attention</a:t>
            </a:r>
            <a:endParaRPr/>
          </a:p>
          <a:p>
            <a:pPr indent="-381000" lvl="0" marL="457200" rtl="0" algn="l">
              <a:spcBef>
                <a:spcPts val="15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Contact information to include:</a:t>
            </a:r>
            <a:endParaRPr/>
          </a:p>
          <a:p>
            <a:pPr indent="-355600" lvl="1" marL="914400" rtl="0" algn="l">
              <a:spcBef>
                <a:spcPts val="1500"/>
              </a:spcBef>
              <a:spcAft>
                <a:spcPts val="0"/>
              </a:spcAft>
              <a:buSzPts val="2000"/>
              <a:buChar char="○"/>
            </a:pPr>
            <a:r>
              <a:rPr lang="en"/>
              <a:t>Email address</a:t>
            </a:r>
            <a:endParaRPr/>
          </a:p>
          <a:p>
            <a:pPr indent="-355600" lvl="1" marL="914400" rtl="0" algn="l">
              <a:spcBef>
                <a:spcPts val="1500"/>
              </a:spcBef>
              <a:spcAft>
                <a:spcPts val="0"/>
              </a:spcAft>
              <a:buSzPts val="2000"/>
              <a:buChar char="○"/>
            </a:pPr>
            <a:r>
              <a:rPr lang="en"/>
              <a:t>Socials</a:t>
            </a:r>
            <a:endParaRPr/>
          </a:p>
          <a:p>
            <a:pPr indent="-355600" lvl="1" marL="914400" rtl="0" algn="l">
              <a:spcBef>
                <a:spcPts val="1500"/>
              </a:spcBef>
              <a:spcAft>
                <a:spcPts val="1500"/>
              </a:spcAft>
              <a:buSzPts val="2000"/>
              <a:buChar char="○"/>
            </a:pPr>
            <a:r>
              <a:rPr lang="en"/>
              <a:t>Website URL</a:t>
            </a:r>
            <a:endParaRPr/>
          </a:p>
        </p:txBody>
      </p:sp>
      <p:pic>
        <p:nvPicPr>
          <p:cNvPr id="134" name="Google Shape;134;p21"/>
          <p:cNvPicPr preferRelativeResize="0"/>
          <p:nvPr/>
        </p:nvPicPr>
        <p:blipFill rotWithShape="1">
          <a:blip r:embed="rId3">
            <a:alphaModFix/>
          </a:blip>
          <a:srcRect b="11691" l="22797" r="0" t="0"/>
          <a:stretch/>
        </p:blipFill>
        <p:spPr>
          <a:xfrm>
            <a:off x="5850850" y="1063975"/>
            <a:ext cx="3001985" cy="343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2"/>
          <p:cNvSpPr txBox="1"/>
          <p:nvPr>
            <p:ph type="title"/>
          </p:nvPr>
        </p:nvSpPr>
        <p:spPr>
          <a:xfrm>
            <a:off x="176925" y="0"/>
            <a:ext cx="8844300" cy="79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Tips For A Visually Appealing Slide Deck</a:t>
            </a:r>
            <a:endParaRPr/>
          </a:p>
        </p:txBody>
      </p:sp>
      <p:sp>
        <p:nvSpPr>
          <p:cNvPr id="140" name="Google Shape;140;p22"/>
          <p:cNvSpPr txBox="1"/>
          <p:nvPr>
            <p:ph idx="1" type="body"/>
          </p:nvPr>
        </p:nvSpPr>
        <p:spPr>
          <a:xfrm>
            <a:off x="114725" y="1063975"/>
            <a:ext cx="8844300" cy="343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Avoid overloading slides</a:t>
            </a:r>
            <a:endParaRPr/>
          </a:p>
          <a:p>
            <a:pPr indent="-381000" lvl="0" marL="457200" rtl="0" algn="l">
              <a:spcBef>
                <a:spcPts val="20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Choose a consistent design</a:t>
            </a:r>
            <a:endParaRPr/>
          </a:p>
          <a:p>
            <a:pPr indent="-381000" lvl="0" marL="457200" rtl="0" algn="l">
              <a:spcBef>
                <a:spcPts val="2000"/>
              </a:spcBef>
              <a:spcAft>
                <a:spcPts val="2000"/>
              </a:spcAft>
              <a:buSzPts val="2400"/>
              <a:buChar char="●"/>
            </a:pPr>
            <a:r>
              <a:rPr lang="en"/>
              <a:t>Use fonts wisely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3"/>
          <p:cNvSpPr txBox="1"/>
          <p:nvPr>
            <p:ph type="title"/>
          </p:nvPr>
        </p:nvSpPr>
        <p:spPr>
          <a:xfrm>
            <a:off x="176925" y="0"/>
            <a:ext cx="8844300" cy="79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Tips For A Poster Presentation</a:t>
            </a:r>
            <a:endParaRPr/>
          </a:p>
        </p:txBody>
      </p:sp>
      <p:sp>
        <p:nvSpPr>
          <p:cNvPr id="146" name="Google Shape;146;p23"/>
          <p:cNvSpPr txBox="1"/>
          <p:nvPr>
            <p:ph idx="1" type="body"/>
          </p:nvPr>
        </p:nvSpPr>
        <p:spPr>
          <a:xfrm>
            <a:off x="114725" y="1063975"/>
            <a:ext cx="4635600" cy="343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Title is short and engaging</a:t>
            </a:r>
            <a:endParaRPr/>
          </a:p>
          <a:p>
            <a:pPr indent="-381000" lvl="0" marL="457200" rtl="0" algn="l">
              <a:spcBef>
                <a:spcPts val="20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Word count is minimal</a:t>
            </a:r>
            <a:endParaRPr/>
          </a:p>
          <a:p>
            <a:pPr indent="-381000" lvl="0" marL="457200" rtl="0" algn="l">
              <a:spcBef>
                <a:spcPts val="20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Use of headlines to guide reader’s attention</a:t>
            </a:r>
            <a:endParaRPr/>
          </a:p>
          <a:p>
            <a:pPr indent="-381000" lvl="0" marL="457200" rtl="0" algn="l">
              <a:spcBef>
                <a:spcPts val="2000"/>
              </a:spcBef>
              <a:spcAft>
                <a:spcPts val="2000"/>
              </a:spcAft>
              <a:buSzPts val="2400"/>
              <a:buChar char="●"/>
            </a:pPr>
            <a:r>
              <a:rPr lang="en"/>
              <a:t>Consistent and clean layout</a:t>
            </a:r>
            <a:endParaRPr/>
          </a:p>
        </p:txBody>
      </p:sp>
      <p:pic>
        <p:nvPicPr>
          <p:cNvPr id="147" name="Google Shape;14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66550" y="1318788"/>
            <a:ext cx="3876675" cy="2924175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3"/>
          <p:cNvSpPr txBox="1"/>
          <p:nvPr/>
        </p:nvSpPr>
        <p:spPr>
          <a:xfrm>
            <a:off x="5066588" y="4242975"/>
            <a:ext cx="3876600" cy="2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1C2127"/>
                </a:solidFill>
                <a:highlight>
                  <a:srgbClr val="FFFFFF"/>
                </a:highlight>
              </a:rPr>
              <a:t>Image credit: Poster Session Tips by mousejockey@psu.edu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/>
          <p:nvPr>
            <p:ph type="title"/>
          </p:nvPr>
        </p:nvSpPr>
        <p:spPr>
          <a:xfrm>
            <a:off x="176925" y="0"/>
            <a:ext cx="8844300" cy="79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Objectives</a:t>
            </a:r>
            <a:endParaRPr/>
          </a:p>
        </p:txBody>
      </p:sp>
      <p:sp>
        <p:nvSpPr>
          <p:cNvPr id="39" name="Google Shape;39;p6"/>
          <p:cNvSpPr txBox="1"/>
          <p:nvPr>
            <p:ph idx="1" type="body"/>
          </p:nvPr>
        </p:nvSpPr>
        <p:spPr>
          <a:xfrm>
            <a:off x="114725" y="1063975"/>
            <a:ext cx="8844300" cy="343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Tackling presentation nerves</a:t>
            </a:r>
            <a:endParaRPr/>
          </a:p>
          <a:p>
            <a:pPr indent="-381000" lvl="0" marL="457200" rtl="0" algn="l">
              <a:spcBef>
                <a:spcPts val="20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Preparing a presentation</a:t>
            </a:r>
            <a:endParaRPr/>
          </a:p>
          <a:p>
            <a:pPr indent="-381000" lvl="0" marL="457200" rtl="0" algn="l">
              <a:spcBef>
                <a:spcPts val="2000"/>
              </a:spcBef>
              <a:spcAft>
                <a:spcPts val="2000"/>
              </a:spcAft>
              <a:buSzPts val="2400"/>
              <a:buChar char="●"/>
            </a:pPr>
            <a:r>
              <a:rPr lang="en"/>
              <a:t>Delivering</a:t>
            </a:r>
            <a:r>
              <a:rPr lang="en"/>
              <a:t> a presentation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4"/>
          <p:cNvSpPr txBox="1"/>
          <p:nvPr>
            <p:ph type="title"/>
          </p:nvPr>
        </p:nvSpPr>
        <p:spPr>
          <a:xfrm>
            <a:off x="176925" y="0"/>
            <a:ext cx="8844300" cy="79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Tips For An Electronic Poster</a:t>
            </a:r>
            <a:endParaRPr/>
          </a:p>
        </p:txBody>
      </p:sp>
      <p:sp>
        <p:nvSpPr>
          <p:cNvPr id="154" name="Google Shape;154;p24"/>
          <p:cNvSpPr txBox="1"/>
          <p:nvPr>
            <p:ph idx="1" type="body"/>
          </p:nvPr>
        </p:nvSpPr>
        <p:spPr>
          <a:xfrm>
            <a:off x="126725" y="1016000"/>
            <a:ext cx="5508300" cy="343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81000" lvl="0" marL="457200" rtl="0" algn="l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Its</a:t>
            </a:r>
            <a:r>
              <a:rPr lang="en"/>
              <a:t> biggest advantage is interactivity</a:t>
            </a:r>
            <a:endParaRPr/>
          </a:p>
          <a:p>
            <a:pPr indent="-381000" lvl="0" marL="457200" rtl="0" algn="l">
              <a:spcBef>
                <a:spcPts val="20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Encourage engagement via multimedia elements</a:t>
            </a:r>
            <a:endParaRPr/>
          </a:p>
          <a:p>
            <a:pPr indent="-381000" lvl="0" marL="457200" rtl="0" algn="l">
              <a:spcBef>
                <a:spcPts val="2000"/>
              </a:spcBef>
              <a:spcAft>
                <a:spcPts val="2000"/>
              </a:spcAft>
              <a:buSzPts val="2400"/>
              <a:buChar char="●"/>
            </a:pPr>
            <a:r>
              <a:rPr lang="en"/>
              <a:t>Account for rolling nature of slide deck</a:t>
            </a:r>
            <a:endParaRPr/>
          </a:p>
        </p:txBody>
      </p:sp>
      <p:pic>
        <p:nvPicPr>
          <p:cNvPr id="155" name="Google Shape;15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63475" y="1775875"/>
            <a:ext cx="3095051" cy="19140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Delivering Your Presentation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6"/>
          <p:cNvSpPr txBox="1"/>
          <p:nvPr>
            <p:ph type="title"/>
          </p:nvPr>
        </p:nvSpPr>
        <p:spPr>
          <a:xfrm>
            <a:off x="176925" y="0"/>
            <a:ext cx="8844300" cy="79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Practice, Practice, Practice</a:t>
            </a:r>
            <a:endParaRPr/>
          </a:p>
        </p:txBody>
      </p:sp>
      <p:sp>
        <p:nvSpPr>
          <p:cNvPr id="166" name="Google Shape;166;p26"/>
          <p:cNvSpPr txBox="1"/>
          <p:nvPr>
            <p:ph idx="1" type="body"/>
          </p:nvPr>
        </p:nvSpPr>
        <p:spPr>
          <a:xfrm>
            <a:off x="114725" y="1063975"/>
            <a:ext cx="8844300" cy="343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Practice out loud</a:t>
            </a:r>
            <a:endParaRPr/>
          </a:p>
          <a:p>
            <a:pPr indent="-381000" lvl="0" marL="457200" rtl="0" algn="l">
              <a:spcBef>
                <a:spcPts val="20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Time yourself</a:t>
            </a:r>
            <a:endParaRPr/>
          </a:p>
          <a:p>
            <a:pPr indent="-381000" lvl="0" marL="457200" rtl="0" algn="l">
              <a:spcBef>
                <a:spcPts val="20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Seek feedback</a:t>
            </a:r>
            <a:endParaRPr/>
          </a:p>
          <a:p>
            <a:pPr indent="-381000" lvl="0" marL="457200" rtl="0" algn="l">
              <a:spcBef>
                <a:spcPts val="2000"/>
              </a:spcBef>
              <a:spcAft>
                <a:spcPts val="2000"/>
              </a:spcAft>
              <a:buSzPts val="2400"/>
              <a:buChar char="●"/>
            </a:pPr>
            <a:r>
              <a:rPr lang="en"/>
              <a:t>Address areas for improvement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7"/>
          <p:cNvSpPr txBox="1"/>
          <p:nvPr>
            <p:ph type="title"/>
          </p:nvPr>
        </p:nvSpPr>
        <p:spPr>
          <a:xfrm>
            <a:off x="176925" y="0"/>
            <a:ext cx="8844300" cy="79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Body Language and Voice</a:t>
            </a:r>
            <a:endParaRPr/>
          </a:p>
        </p:txBody>
      </p:sp>
      <p:sp>
        <p:nvSpPr>
          <p:cNvPr id="172" name="Google Shape;172;p27"/>
          <p:cNvSpPr txBox="1"/>
          <p:nvPr>
            <p:ph idx="1" type="body"/>
          </p:nvPr>
        </p:nvSpPr>
        <p:spPr>
          <a:xfrm>
            <a:off x="114725" y="1063975"/>
            <a:ext cx="8844300" cy="343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Maintain audience eye contact</a:t>
            </a:r>
            <a:endParaRPr/>
          </a:p>
          <a:p>
            <a:pPr indent="-381000" lvl="0" marL="457200" rtl="0" algn="l">
              <a:spcBef>
                <a:spcPts val="20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Use open body language</a:t>
            </a:r>
            <a:endParaRPr/>
          </a:p>
          <a:p>
            <a:pPr indent="-381000" lvl="0" marL="457200" rtl="0" algn="l">
              <a:spcBef>
                <a:spcPts val="20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Vary tone</a:t>
            </a:r>
            <a:endParaRPr/>
          </a:p>
          <a:p>
            <a:pPr indent="-381000" lvl="0" marL="457200" rtl="0" algn="l">
              <a:spcBef>
                <a:spcPts val="20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Pause for emphasis</a:t>
            </a:r>
            <a:endParaRPr/>
          </a:p>
          <a:p>
            <a:pPr indent="-381000" lvl="0" marL="457200" rtl="0" algn="l">
              <a:spcBef>
                <a:spcPts val="2000"/>
              </a:spcBef>
              <a:spcAft>
                <a:spcPts val="2000"/>
              </a:spcAft>
              <a:buSzPts val="2400"/>
              <a:buChar char="●"/>
            </a:pPr>
            <a:r>
              <a:rPr lang="en"/>
              <a:t>Avoid filler words</a:t>
            </a:r>
            <a:endParaRPr/>
          </a:p>
        </p:txBody>
      </p:sp>
      <p:pic>
        <p:nvPicPr>
          <p:cNvPr id="173" name="Google Shape;17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14225" y="1063975"/>
            <a:ext cx="3644800" cy="364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8"/>
          <p:cNvSpPr txBox="1"/>
          <p:nvPr>
            <p:ph type="title"/>
          </p:nvPr>
        </p:nvSpPr>
        <p:spPr>
          <a:xfrm>
            <a:off x="176925" y="0"/>
            <a:ext cx="8844300" cy="79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Handling Questions</a:t>
            </a:r>
            <a:endParaRPr/>
          </a:p>
        </p:txBody>
      </p:sp>
      <p:sp>
        <p:nvSpPr>
          <p:cNvPr id="179" name="Google Shape;179;p28"/>
          <p:cNvSpPr txBox="1"/>
          <p:nvPr>
            <p:ph idx="1" type="body"/>
          </p:nvPr>
        </p:nvSpPr>
        <p:spPr>
          <a:xfrm>
            <a:off x="114725" y="1063975"/>
            <a:ext cx="8844300" cy="343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Anticipate </a:t>
            </a:r>
            <a:r>
              <a:rPr lang="en"/>
              <a:t>questions</a:t>
            </a:r>
            <a:endParaRPr/>
          </a:p>
          <a:p>
            <a:pPr indent="-381000" lvl="0" marL="457200" rtl="0" algn="l">
              <a:spcBef>
                <a:spcPts val="20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Listen attentively</a:t>
            </a:r>
            <a:endParaRPr/>
          </a:p>
          <a:p>
            <a:pPr indent="-381000" lvl="0" marL="457200" rtl="0" algn="l">
              <a:spcBef>
                <a:spcPts val="20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Provide direct responses</a:t>
            </a:r>
            <a:endParaRPr/>
          </a:p>
          <a:p>
            <a:pPr indent="-381000" lvl="0" marL="457200" rtl="0" algn="l">
              <a:spcBef>
                <a:spcPts val="20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Admit when you don’t know the answer</a:t>
            </a:r>
            <a:endParaRPr/>
          </a:p>
          <a:p>
            <a:pPr indent="-381000" lvl="0" marL="457200" rtl="0" algn="l">
              <a:spcBef>
                <a:spcPts val="2000"/>
              </a:spcBef>
              <a:spcAft>
                <a:spcPts val="2000"/>
              </a:spcAft>
              <a:buSzPts val="2400"/>
              <a:buChar char="●"/>
            </a:pPr>
            <a:r>
              <a:rPr lang="en"/>
              <a:t>Thank the audience for their questions</a:t>
            </a:r>
            <a:endParaRPr/>
          </a:p>
        </p:txBody>
      </p:sp>
      <p:pic>
        <p:nvPicPr>
          <p:cNvPr id="180" name="Google Shape;18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1850" y="1162288"/>
            <a:ext cx="3237175" cy="323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9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0"/>
          <p:cNvSpPr txBox="1"/>
          <p:nvPr>
            <p:ph type="title"/>
          </p:nvPr>
        </p:nvSpPr>
        <p:spPr>
          <a:xfrm>
            <a:off x="176925" y="0"/>
            <a:ext cx="8844300" cy="79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</a:t>
            </a:r>
            <a:endParaRPr/>
          </a:p>
        </p:txBody>
      </p:sp>
      <p:sp>
        <p:nvSpPr>
          <p:cNvPr id="191" name="Google Shape;191;p30"/>
          <p:cNvSpPr txBox="1"/>
          <p:nvPr>
            <p:ph idx="1" type="body"/>
          </p:nvPr>
        </p:nvSpPr>
        <p:spPr>
          <a:xfrm>
            <a:off x="114725" y="1063975"/>
            <a:ext cx="8844300" cy="343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It’s okay to feel nervous, that’s normal</a:t>
            </a:r>
            <a:endParaRPr/>
          </a:p>
          <a:p>
            <a:pPr indent="-381000" lvl="0" marL="457200" rtl="0" algn="l">
              <a:spcBef>
                <a:spcPts val="20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Presenting is a skill that you can improve</a:t>
            </a:r>
            <a:endParaRPr/>
          </a:p>
          <a:p>
            <a:pPr indent="-381000" lvl="0" marL="457200" rtl="0" algn="l">
              <a:spcBef>
                <a:spcPts val="20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Focus on being a good storyteller</a:t>
            </a:r>
            <a:endParaRPr/>
          </a:p>
          <a:p>
            <a:pPr indent="-381000" lvl="0" marL="457200" rtl="0" algn="l">
              <a:spcBef>
                <a:spcPts val="20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Use visuals as an aid to your speech </a:t>
            </a:r>
            <a:endParaRPr/>
          </a:p>
          <a:p>
            <a:pPr indent="-381000" lvl="0" marL="457200" rtl="0" algn="l">
              <a:spcBef>
                <a:spcPts val="2000"/>
              </a:spcBef>
              <a:spcAft>
                <a:spcPts val="2000"/>
              </a:spcAft>
              <a:buSzPts val="2400"/>
              <a:buChar char="●"/>
            </a:pPr>
            <a:r>
              <a:rPr lang="en"/>
              <a:t>Keep practicing, you got this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1"/>
          <p:cNvSpPr txBox="1"/>
          <p:nvPr>
            <p:ph type="title"/>
          </p:nvPr>
        </p:nvSpPr>
        <p:spPr>
          <a:xfrm>
            <a:off x="311700" y="2694875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You!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444"/>
              <a:t>Joseph Rios, PhD</a:t>
            </a:r>
            <a:endParaRPr sz="3444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444"/>
              <a:t>jrios@gradstudentacademy.org</a:t>
            </a:r>
            <a:endParaRPr sz="3444"/>
          </a:p>
        </p:txBody>
      </p:sp>
      <p:pic>
        <p:nvPicPr>
          <p:cNvPr id="197" name="Google Shape;19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10100" y="320925"/>
            <a:ext cx="1723275" cy="1723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Tackling Presentation Nerves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/>
          <p:nvPr>
            <p:ph type="title"/>
          </p:nvPr>
        </p:nvSpPr>
        <p:spPr>
          <a:xfrm>
            <a:off x="176925" y="0"/>
            <a:ext cx="8844300" cy="79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Academic Presentations Matter?</a:t>
            </a:r>
            <a:endParaRPr/>
          </a:p>
        </p:txBody>
      </p:sp>
      <p:sp>
        <p:nvSpPr>
          <p:cNvPr id="50" name="Google Shape;50;p8"/>
          <p:cNvSpPr txBox="1"/>
          <p:nvPr>
            <p:ph idx="1" type="body"/>
          </p:nvPr>
        </p:nvSpPr>
        <p:spPr>
          <a:xfrm>
            <a:off x="114725" y="1063975"/>
            <a:ext cx="5268600" cy="343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Dissemination of knowledge</a:t>
            </a:r>
            <a:endParaRPr/>
          </a:p>
          <a:p>
            <a:pPr indent="-381000" lvl="0" marL="457200" rtl="0" algn="l">
              <a:spcBef>
                <a:spcPts val="20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Receiving feedback</a:t>
            </a:r>
            <a:endParaRPr/>
          </a:p>
          <a:p>
            <a:pPr indent="-381000" lvl="0" marL="457200" rtl="0" algn="l">
              <a:spcBef>
                <a:spcPts val="20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Developing communication skills</a:t>
            </a:r>
            <a:endParaRPr/>
          </a:p>
          <a:p>
            <a:pPr indent="-381000" lvl="0" marL="457200" rtl="0" algn="l">
              <a:spcBef>
                <a:spcPts val="2000"/>
              </a:spcBef>
              <a:spcAft>
                <a:spcPts val="2000"/>
              </a:spcAft>
              <a:buSzPts val="2400"/>
              <a:buChar char="●"/>
            </a:pPr>
            <a:r>
              <a:rPr lang="en"/>
              <a:t>Building reputation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176925" y="0"/>
            <a:ext cx="8844300" cy="79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Presenting Research Is A Skill</a:t>
            </a:r>
            <a:endParaRPr/>
          </a:p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114725" y="1063975"/>
            <a:ext cx="8844300" cy="343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Academic presentations involve:</a:t>
            </a:r>
            <a:endParaRPr/>
          </a:p>
          <a:p>
            <a:pPr indent="-381000" lvl="0" marL="457200" rtl="0" algn="l">
              <a:spcBef>
                <a:spcPts val="15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Public speaking</a:t>
            </a:r>
            <a:endParaRPr/>
          </a:p>
          <a:p>
            <a:pPr indent="-381000" lvl="0" marL="457200" rtl="0" algn="l">
              <a:spcBef>
                <a:spcPts val="15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Content organization</a:t>
            </a:r>
            <a:endParaRPr/>
          </a:p>
          <a:p>
            <a:pPr indent="-381000" lvl="0" marL="457200" rtl="0" algn="l">
              <a:spcBef>
                <a:spcPts val="15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Visual communication</a:t>
            </a:r>
            <a:endParaRPr/>
          </a:p>
          <a:p>
            <a:pPr indent="-381000" lvl="0" marL="457200" rtl="0" algn="l">
              <a:spcBef>
                <a:spcPts val="15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Audience engagement</a:t>
            </a:r>
            <a:endParaRPr/>
          </a:p>
          <a:p>
            <a:pPr indent="-381000" lvl="0" marL="457200" rtl="0" algn="l">
              <a:spcBef>
                <a:spcPts val="1500"/>
              </a:spcBef>
              <a:spcAft>
                <a:spcPts val="1500"/>
              </a:spcAft>
              <a:buSzPts val="2400"/>
              <a:buChar char="●"/>
            </a:pPr>
            <a:r>
              <a:rPr lang="en"/>
              <a:t>Ability to handle questions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/>
          <p:nvPr>
            <p:ph type="title"/>
          </p:nvPr>
        </p:nvSpPr>
        <p:spPr>
          <a:xfrm>
            <a:off x="176925" y="0"/>
            <a:ext cx="8844300" cy="79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Emotional Barriers To Improving Presentation Skills</a:t>
            </a:r>
            <a:endParaRPr/>
          </a:p>
        </p:txBody>
      </p:sp>
      <p:sp>
        <p:nvSpPr>
          <p:cNvPr id="62" name="Google Shape;62;p10"/>
          <p:cNvSpPr txBox="1"/>
          <p:nvPr>
            <p:ph idx="1" type="body"/>
          </p:nvPr>
        </p:nvSpPr>
        <p:spPr>
          <a:xfrm>
            <a:off x="114725" y="1063975"/>
            <a:ext cx="8844300" cy="343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Fear of public speaking</a:t>
            </a:r>
            <a:endParaRPr/>
          </a:p>
          <a:p>
            <a:pPr indent="-381000" lvl="0" marL="457200" rtl="0" algn="l">
              <a:spcBef>
                <a:spcPts val="20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Imposter syndrome</a:t>
            </a:r>
            <a:endParaRPr/>
          </a:p>
          <a:p>
            <a:pPr indent="-381000" lvl="0" marL="457200" rtl="0" algn="l">
              <a:spcBef>
                <a:spcPts val="20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Perfectionism</a:t>
            </a:r>
            <a:endParaRPr/>
          </a:p>
          <a:p>
            <a:pPr indent="-381000" lvl="0" marL="457200" rtl="0" algn="l">
              <a:spcBef>
                <a:spcPts val="2000"/>
              </a:spcBef>
              <a:spcAft>
                <a:spcPts val="2000"/>
              </a:spcAft>
              <a:buSzPts val="2400"/>
              <a:buChar char="●"/>
            </a:pPr>
            <a:r>
              <a:rPr lang="en"/>
              <a:t>Lack of confidence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Preparing Your Presentation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type="title"/>
          </p:nvPr>
        </p:nvSpPr>
        <p:spPr>
          <a:xfrm>
            <a:off x="176925" y="0"/>
            <a:ext cx="8844300" cy="79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911"/>
              <a:t>Things To Consider Before Preparing Your Presentation</a:t>
            </a:r>
            <a:endParaRPr sz="2911"/>
          </a:p>
        </p:txBody>
      </p:sp>
      <p:sp>
        <p:nvSpPr>
          <p:cNvPr id="73" name="Google Shape;73;p12"/>
          <p:cNvSpPr txBox="1"/>
          <p:nvPr>
            <p:ph idx="1" type="body"/>
          </p:nvPr>
        </p:nvSpPr>
        <p:spPr>
          <a:xfrm>
            <a:off x="114725" y="1063975"/>
            <a:ext cx="8844300" cy="343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Objectives</a:t>
            </a:r>
            <a:endParaRPr/>
          </a:p>
          <a:p>
            <a:pPr indent="-381000" lvl="0" marL="457200" rtl="0" algn="l">
              <a:spcBef>
                <a:spcPts val="20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Audience</a:t>
            </a:r>
            <a:endParaRPr/>
          </a:p>
          <a:p>
            <a:pPr indent="-381000" lvl="0" marL="457200" rtl="0" algn="l">
              <a:spcBef>
                <a:spcPts val="20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Time Constraints</a:t>
            </a:r>
            <a:endParaRPr/>
          </a:p>
          <a:p>
            <a:pPr indent="-381000" lvl="0" marL="457200" rtl="0" algn="l">
              <a:spcBef>
                <a:spcPts val="2000"/>
              </a:spcBef>
              <a:spcAft>
                <a:spcPts val="2000"/>
              </a:spcAft>
              <a:buSzPts val="2400"/>
              <a:buChar char="●"/>
            </a:pPr>
            <a:r>
              <a:rPr lang="en"/>
              <a:t>Venue and Technology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3"/>
          <p:cNvSpPr txBox="1"/>
          <p:nvPr>
            <p:ph type="title"/>
          </p:nvPr>
        </p:nvSpPr>
        <p:spPr>
          <a:xfrm>
            <a:off x="176925" y="0"/>
            <a:ext cx="8844300" cy="79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Structuring Your Presentation</a:t>
            </a:r>
            <a:endParaRPr/>
          </a:p>
        </p:txBody>
      </p:sp>
      <p:sp>
        <p:nvSpPr>
          <p:cNvPr id="79" name="Google Shape;79;p13"/>
          <p:cNvSpPr txBox="1"/>
          <p:nvPr>
            <p:ph idx="1" type="body"/>
          </p:nvPr>
        </p:nvSpPr>
        <p:spPr>
          <a:xfrm>
            <a:off x="114725" y="1063975"/>
            <a:ext cx="8844300" cy="343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6957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Introducing yourself</a:t>
            </a:r>
            <a:endParaRPr/>
          </a:p>
          <a:p>
            <a:pPr indent="-369570" lvl="0" marL="457200" rtl="0" algn="l">
              <a:spcBef>
                <a:spcPts val="20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Background</a:t>
            </a:r>
            <a:endParaRPr/>
          </a:p>
          <a:p>
            <a:pPr indent="-369570" lvl="0" marL="457200" rtl="0" algn="l">
              <a:spcBef>
                <a:spcPts val="20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Method</a:t>
            </a:r>
            <a:endParaRPr/>
          </a:p>
          <a:p>
            <a:pPr indent="-369570" lvl="0" marL="457200" rtl="0" algn="l">
              <a:spcBef>
                <a:spcPts val="20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Results</a:t>
            </a:r>
            <a:endParaRPr/>
          </a:p>
          <a:p>
            <a:pPr indent="-369570" lvl="0" marL="457200" rtl="0" algn="l">
              <a:spcBef>
                <a:spcPts val="20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Discussion</a:t>
            </a:r>
            <a:endParaRPr/>
          </a:p>
          <a:p>
            <a:pPr indent="-369570" lvl="0" marL="457200" rtl="0" algn="l">
              <a:spcBef>
                <a:spcPts val="2000"/>
              </a:spcBef>
              <a:spcAft>
                <a:spcPts val="2000"/>
              </a:spcAft>
              <a:buSzPct val="100000"/>
              <a:buChar char="●"/>
            </a:pPr>
            <a:r>
              <a:rPr lang="en"/>
              <a:t>Contact information</a:t>
            </a:r>
            <a:endParaRPr/>
          </a:p>
        </p:txBody>
      </p:sp>
      <p:pic>
        <p:nvPicPr>
          <p:cNvPr id="80" name="Google Shape;8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04475" y="318600"/>
            <a:ext cx="4717000" cy="471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